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301" r:id="rId4"/>
    <p:sldId id="295" r:id="rId5"/>
    <p:sldId id="267" r:id="rId6"/>
    <p:sldId id="269" r:id="rId7"/>
    <p:sldId id="273" r:id="rId8"/>
    <p:sldId id="280" r:id="rId9"/>
    <p:sldId id="281" r:id="rId10"/>
    <p:sldId id="259" r:id="rId11"/>
    <p:sldId id="282" r:id="rId12"/>
    <p:sldId id="270" r:id="rId13"/>
    <p:sldId id="284" r:id="rId14"/>
    <p:sldId id="285" r:id="rId15"/>
    <p:sldId id="299" r:id="rId16"/>
    <p:sldId id="271" r:id="rId17"/>
    <p:sldId id="300" r:id="rId18"/>
    <p:sldId id="302" r:id="rId19"/>
    <p:sldId id="303" r:id="rId20"/>
    <p:sldId id="289" r:id="rId21"/>
    <p:sldId id="290" r:id="rId22"/>
    <p:sldId id="293" r:id="rId23"/>
    <p:sldId id="294" r:id="rId24"/>
    <p:sldId id="292" r:id="rId25"/>
    <p:sldId id="268" r:id="rId26"/>
    <p:sldId id="306" r:id="rId27"/>
    <p:sldId id="307" r:id="rId28"/>
    <p:sldId id="278" r:id="rId29"/>
    <p:sldId id="304" r:id="rId30"/>
    <p:sldId id="305" r:id="rId31"/>
    <p:sldId id="286" r:id="rId32"/>
    <p:sldId id="287" r:id="rId33"/>
    <p:sldId id="265" r:id="rId34"/>
    <p:sldId id="266" r:id="rId35"/>
    <p:sldId id="308"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4CC76-6D1F-4DB0-98B7-4B3B5B504C6C}" v="528" dt="2020-04-09T19:06:07.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842" autoAdjust="0"/>
    <p:restoredTop sz="94636" autoAdjust="0"/>
  </p:normalViewPr>
  <p:slideViewPr>
    <p:cSldViewPr snapToGrid="0">
      <p:cViewPr varScale="1">
        <p:scale>
          <a:sx n="81" d="100"/>
          <a:sy n="81" d="100"/>
        </p:scale>
        <p:origin x="46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javascript.info/types#the-undefined-value" TargetMode="External"/><Relationship Id="rId3" Type="http://schemas.openxmlformats.org/officeDocument/2006/relationships/hyperlink" Target="https://javascript.info/types#number" TargetMode="External"/><Relationship Id="rId7" Type="http://schemas.openxmlformats.org/officeDocument/2006/relationships/hyperlink" Target="https://javascript.info/types#the-null-value"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6" Type="http://schemas.openxmlformats.org/officeDocument/2006/relationships/hyperlink" Target="https://javascript.info/types#boolean-logical-type" TargetMode="External"/><Relationship Id="rId5" Type="http://schemas.openxmlformats.org/officeDocument/2006/relationships/hyperlink" Target="https://javascript.info/types#string" TargetMode="External"/><Relationship Id="rId4" Type="http://schemas.openxmlformats.org/officeDocument/2006/relationships/hyperlink" Target="https://javascript.info/types#bigin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javascript.info/types#objects-and-symbols"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5" Type="http://schemas.openxmlformats.org/officeDocument/2006/relationships/hyperlink" Target="https://javascript.info/symbol" TargetMode="External"/><Relationship Id="rId4" Type="http://schemas.openxmlformats.org/officeDocument/2006/relationships/hyperlink" Target="https://javascript.info/types#type-typeo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avascript.info/operators#terms-unary-binary-operand" TargetMode="External"/><Relationship Id="rId2" Type="http://schemas.openxmlformats.org/officeDocument/2006/relationships/hyperlink" Target="https://developer.mozilla.org/en-US/docs/Learn/JavaScript/First_steps/A_first_splash"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JavaScript/Reference/operators/operator_precedence" TargetMode="External"/><Relationship Id="rId2" Type="http://schemas.openxmlformats.org/officeDocument/2006/relationships/hyperlink" Target="https://javascript.info/operators#operator-precedenc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hyperlink" Target="https://javascript.info/operato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javascript.info/object#copying-by-referenc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Glossary/Truthy" TargetMode="External"/><Relationship Id="rId7" Type="http://schemas.openxmlformats.org/officeDocument/2006/relationships/image" Target="../media/image19.png"/><Relationship Id="rId2" Type="http://schemas.openxmlformats.org/officeDocument/2006/relationships/hyperlink" Target="https://javascript.info/logical-operators"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developer.mozilla.org/en-US/docs/Glossary/Falsy"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Mat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avascript.info/weakmap-weakset#weakmap" TargetMode="External"/><Relationship Id="rId2" Type="http://schemas.openxmlformats.org/officeDocument/2006/relationships/hyperlink" Target="https://javascript.info/map-set#ma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javascript.info/map-set#set" TargetMode="External"/><Relationship Id="rId2" Type="http://schemas.openxmlformats.org/officeDocument/2006/relationships/hyperlink" Target="https://javascript.info/weakmap-weakset#weak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JavaScript"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javascript.info/function-basics"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avascript.info/function-basics"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javascript.info/function-expressions"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javascript.info/arrow-functions-basics"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javascript.info/function-expressions#callback-functions"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javascript.info/closure"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mozilla.org/en-US/docs/Web/JavaScript/Closur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en-US/docs/Web/JavaScript/Closure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avascript.info/try-catch#the-try-catch-syntax"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javascript.info/js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javascript.info/json#json-par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javascript.info/alert-prompt-confir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eveloper.mozilla.org/en-US/docs/Learn/JavaScript/First_steps/A_first_splash"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Learn/JavaScript/Building_blocks/Events" TargetMode="External"/><Relationship Id="rId2" Type="http://schemas.openxmlformats.org/officeDocument/2006/relationships/hyperlink" Target="https://developer.mozilla.org/en-US/docs/Web/API/Document_Object_Model/Examples#Example_5:_Event_Propaga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en-US/docs/Web/API/Document_Object_Model/Examples#Example_5:_Event_Propagation" TargetMode="External"/><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developer.mozilla.org/en-US/docs/Learn/JavaScript/Building_blocks/Even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javascript.info/debugging-chrome"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hyperlink" Target="https://www.w3schools.com/js/default.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hyperlink" Target="https://developer.mozilla.org/en-US/docs/Web/JavaScript/Guide" TargetMode="External"/><Relationship Id="rId1" Type="http://schemas.openxmlformats.org/officeDocument/2006/relationships/slideLayout" Target="../slideLayouts/slideLayout2.xml"/><Relationship Id="rId4" Type="http://schemas.openxmlformats.org/officeDocument/2006/relationships/hyperlink" Target="https://en.wikipedia.org/wiki/JavaScrip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Learn/JavaScript/First_steps/Variables#The_difference_between_var_and_let" TargetMode="External"/><Relationship Id="rId2" Type="http://schemas.openxmlformats.org/officeDocument/2006/relationships/hyperlink" Target="https://developer.mozilla.org/en-US/docs/Learn/Getting_started_with_the_web/JavaScript_basic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developer.mozilla.org/en-US/docs/Web/JavaScript/Reference/Statements/var#var_hoist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javascript.info/primitives-methods#a-primitive-as-an-object" TargetMode="External"/><Relationship Id="rId7" Type="http://schemas.openxmlformats.org/officeDocument/2006/relationships/image" Target="../media/image8.png"/><Relationship Id="rId2" Type="http://schemas.openxmlformats.org/officeDocument/2006/relationships/hyperlink" Target="https://javascript.info/variables#a-variable"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eveloper.mozilla.org/en-US/docs/Web/JavaScript/Reference/Lexical_grammar#Keywords" TargetMode="Externa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JavaScript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a:bodyPr>
          <a:lstStyle/>
          <a:p>
            <a:r>
              <a:rPr lang="en-US" dirty="0"/>
              <a:t>JavaScript – Primitive DataTypes</a:t>
            </a:r>
            <a:br>
              <a:rPr lang="en-US" dirty="0"/>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3812059055"/>
              </p:ext>
            </p:extLst>
          </p:nvPr>
        </p:nvGraphicFramePr>
        <p:xfrm>
          <a:off x="422787" y="1977467"/>
          <a:ext cx="11444748" cy="4343400"/>
        </p:xfrm>
        <a:graphic>
          <a:graphicData uri="http://schemas.openxmlformats.org/drawingml/2006/table">
            <a:tbl>
              <a:tblPr firstRow="1" bandRow="1">
                <a:tableStyleId>{5C22544A-7EE6-4342-B048-85BDC9FD1C3A}</a:tableStyleId>
              </a:tblPr>
              <a:tblGrid>
                <a:gridCol w="2428568">
                  <a:extLst>
                    <a:ext uri="{9D8B030D-6E8A-4147-A177-3AD203B41FA5}">
                      <a16:colId xmlns:a16="http://schemas.microsoft.com/office/drawing/2014/main" val="2521450680"/>
                    </a:ext>
                  </a:extLst>
                </a:gridCol>
                <a:gridCol w="3451122">
                  <a:extLst>
                    <a:ext uri="{9D8B030D-6E8A-4147-A177-3AD203B41FA5}">
                      <a16:colId xmlns:a16="http://schemas.microsoft.com/office/drawing/2014/main" val="3266634239"/>
                    </a:ext>
                  </a:extLst>
                </a:gridCol>
                <a:gridCol w="5565058">
                  <a:extLst>
                    <a:ext uri="{9D8B030D-6E8A-4147-A177-3AD203B41FA5}">
                      <a16:colId xmlns:a16="http://schemas.microsoft.com/office/drawing/2014/main" val="1436168701"/>
                    </a:ext>
                  </a:extLst>
                </a:gridCol>
              </a:tblGrid>
              <a:tr h="370840">
                <a:tc>
                  <a:txBody>
                    <a:bodyPr/>
                    <a:lstStyle/>
                    <a:p>
                      <a:pPr algn="ctr"/>
                      <a:r>
                        <a:rPr lang="en-US" sz="2000" dirty="0"/>
                        <a:t>Datatype</a:t>
                      </a:r>
                    </a:p>
                  </a:txBody>
                  <a:tcPr/>
                </a:tc>
                <a:tc>
                  <a:txBody>
                    <a:bodyPr/>
                    <a:lstStyle/>
                    <a:p>
                      <a:pPr algn="ctr"/>
                      <a:r>
                        <a:rPr lang="en-US" sz="2000" dirty="0"/>
                        <a:t>Example</a:t>
                      </a:r>
                    </a:p>
                  </a:txBody>
                  <a:tcPr/>
                </a:tc>
                <a:tc>
                  <a:txBody>
                    <a:bodyPr/>
                    <a:lstStyle/>
                    <a:p>
                      <a:pPr algn="ctr"/>
                      <a:r>
                        <a:rPr lang="en-US" sz="2000" dirty="0"/>
                        <a:t>Details</a:t>
                      </a:r>
                    </a:p>
                  </a:txBody>
                  <a:tcPr/>
                </a:tc>
                <a:extLst>
                  <a:ext uri="{0D108BD9-81ED-4DB2-BD59-A6C34878D82A}">
                    <a16:rowId xmlns:a16="http://schemas.microsoft.com/office/drawing/2014/main" val="2671779281"/>
                  </a:ext>
                </a:extLst>
              </a:tr>
              <a:tr h="370840">
                <a:tc>
                  <a:txBody>
                    <a:bodyPr/>
                    <a:lstStyle/>
                    <a:p>
                      <a:r>
                        <a:rPr lang="en-US" dirty="0">
                          <a:hlinkClick r:id="rId3"/>
                        </a:rPr>
                        <a:t>Number</a:t>
                      </a:r>
                      <a:r>
                        <a:rPr lang="en-US" dirty="0"/>
                        <a:t> (int)</a:t>
                      </a:r>
                    </a:p>
                  </a:txBody>
                  <a:tcPr/>
                </a:tc>
                <a:tc>
                  <a:txBody>
                    <a:bodyPr/>
                    <a:lstStyle/>
                    <a:p>
                      <a:r>
                        <a:rPr lang="en-US" dirty="0"/>
                        <a:t>let num = 10;</a:t>
                      </a:r>
                    </a:p>
                  </a:txBody>
                  <a:tcPr/>
                </a:tc>
                <a:tc rowSpan="2">
                  <a:txBody>
                    <a:bodyPr/>
                    <a:lstStyle/>
                    <a:p>
                      <a:r>
                        <a:rPr lang="en-US" dirty="0"/>
                        <a:t>Operations include *, /, +, -, etc. Includes </a:t>
                      </a:r>
                      <a:r>
                        <a:rPr lang="en-US" b="1" i="1" dirty="0" err="1"/>
                        <a:t>NaN</a:t>
                      </a:r>
                      <a:r>
                        <a:rPr lang="en-US" dirty="0"/>
                        <a:t>(not a number) and </a:t>
                      </a:r>
                      <a:r>
                        <a:rPr lang="en-US" b="1" i="1" dirty="0"/>
                        <a:t>infinity</a:t>
                      </a:r>
                    </a:p>
                  </a:txBody>
                  <a:tcPr/>
                </a:tc>
                <a:extLst>
                  <a:ext uri="{0D108BD9-81ED-4DB2-BD59-A6C34878D82A}">
                    <a16:rowId xmlns:a16="http://schemas.microsoft.com/office/drawing/2014/main" val="2780097431"/>
                  </a:ext>
                </a:extLst>
              </a:tr>
              <a:tr h="370840">
                <a:tc>
                  <a:txBody>
                    <a:bodyPr/>
                    <a:lstStyle/>
                    <a:p>
                      <a:r>
                        <a:rPr lang="en-US" dirty="0">
                          <a:hlinkClick r:id="rId3"/>
                        </a:rPr>
                        <a:t>Number</a:t>
                      </a:r>
                      <a:r>
                        <a:rPr lang="en-US" dirty="0"/>
                        <a:t>(floating point)</a:t>
                      </a:r>
                    </a:p>
                  </a:txBody>
                  <a:tcPr/>
                </a:tc>
                <a:tc>
                  <a:txBody>
                    <a:bodyPr/>
                    <a:lstStyle/>
                    <a:p>
                      <a:r>
                        <a:rPr lang="en-US" dirty="0"/>
                        <a:t>let num1 = 7087.542</a:t>
                      </a:r>
                    </a:p>
                  </a:txBody>
                  <a:tcPr/>
                </a:tc>
                <a:tc vMerge="1">
                  <a:txBody>
                    <a:bodyPr/>
                    <a:lstStyle/>
                    <a:p>
                      <a:endParaRPr lang="en-US" dirty="0"/>
                    </a:p>
                  </a:txBody>
                  <a:tcPr/>
                </a:tc>
                <a:extLst>
                  <a:ext uri="{0D108BD9-81ED-4DB2-BD59-A6C34878D82A}">
                    <a16:rowId xmlns:a16="http://schemas.microsoft.com/office/drawing/2014/main" val="365313890"/>
                  </a:ext>
                </a:extLst>
              </a:tr>
              <a:tr h="370840">
                <a:tc>
                  <a:txBody>
                    <a:bodyPr/>
                    <a:lstStyle/>
                    <a:p>
                      <a:r>
                        <a:rPr lang="en-US" dirty="0" err="1">
                          <a:hlinkClick r:id="rId4"/>
                        </a:rPr>
                        <a:t>BigInt</a:t>
                      </a:r>
                      <a:endParaRPr lang="en-US" dirty="0"/>
                    </a:p>
                  </a:txBody>
                  <a:tcPr/>
                </a:tc>
                <a:tc>
                  <a:txBody>
                    <a:bodyPr/>
                    <a:lstStyle/>
                    <a:p>
                      <a:r>
                        <a:rPr lang="en-US" dirty="0"/>
                        <a:t>1234567890123456789012345678901234567890</a:t>
                      </a:r>
                      <a:r>
                        <a:rPr lang="en-US" dirty="0">
                          <a:solidFill>
                            <a:srgbClr val="FF0000"/>
                          </a:solidFill>
                        </a:rPr>
                        <a:t>n</a:t>
                      </a:r>
                      <a:r>
                        <a:rPr lang="en-US" dirty="0"/>
                        <a:t>;</a:t>
                      </a:r>
                    </a:p>
                  </a:txBody>
                  <a:tcPr/>
                </a:tc>
                <a:tc>
                  <a:txBody>
                    <a:bodyPr/>
                    <a:lstStyle/>
                    <a:p>
                      <a:r>
                        <a:rPr lang="en-US" dirty="0"/>
                        <a:t>Represents any value &gt; 2^</a:t>
                      </a:r>
                      <a:r>
                        <a:rPr lang="en-US" strike="noStrike" dirty="0">
                          <a:effectLst/>
                        </a:rPr>
                        <a:t>53 or &lt; -2^53 (16 digits) or </a:t>
                      </a:r>
                      <a:r>
                        <a:rPr lang="en-US" strike="noStrike" dirty="0" err="1">
                          <a:effectLst/>
                        </a:rPr>
                        <a:t>ints</a:t>
                      </a:r>
                      <a:r>
                        <a:rPr lang="en-US" strike="noStrike" dirty="0">
                          <a:effectLst/>
                        </a:rPr>
                        <a:t> of arbitrary length. Use ‘</a:t>
                      </a:r>
                      <a:r>
                        <a:rPr lang="en-US" strike="noStrike" dirty="0">
                          <a:solidFill>
                            <a:srgbClr val="FF0000"/>
                          </a:solidFill>
                          <a:effectLst/>
                        </a:rPr>
                        <a:t>n</a:t>
                      </a:r>
                      <a:r>
                        <a:rPr lang="en-US" strike="noStrike" dirty="0">
                          <a:effectLst/>
                        </a:rPr>
                        <a:t>’ at the end of a </a:t>
                      </a:r>
                      <a:r>
                        <a:rPr lang="en-US" b="1" i="1" strike="noStrike" dirty="0" err="1">
                          <a:effectLst/>
                        </a:rPr>
                        <a:t>BigInt</a:t>
                      </a:r>
                      <a:r>
                        <a:rPr lang="en-US" strike="noStrike" dirty="0">
                          <a:effectLst/>
                        </a:rPr>
                        <a:t>.</a:t>
                      </a:r>
                    </a:p>
                  </a:txBody>
                  <a:tcPr/>
                </a:tc>
                <a:extLst>
                  <a:ext uri="{0D108BD9-81ED-4DB2-BD59-A6C34878D82A}">
                    <a16:rowId xmlns:a16="http://schemas.microsoft.com/office/drawing/2014/main" val="3373023093"/>
                  </a:ext>
                </a:extLst>
              </a:tr>
              <a:tr h="370840">
                <a:tc>
                  <a:txBody>
                    <a:bodyPr/>
                    <a:lstStyle/>
                    <a:p>
                      <a:r>
                        <a:rPr lang="en-US" dirty="0">
                          <a:hlinkClick r:id="rId5"/>
                        </a:rPr>
                        <a:t>String</a:t>
                      </a:r>
                      <a:endParaRPr lang="en-US" dirty="0"/>
                    </a:p>
                  </a:txBody>
                  <a:tcPr/>
                </a:tc>
                <a:tc>
                  <a:txBody>
                    <a:bodyPr/>
                    <a:lstStyle/>
                    <a:p>
                      <a:r>
                        <a:rPr lang="en-US" dirty="0"/>
                        <a:t>let str1 = “there“;</a:t>
                      </a:r>
                    </a:p>
                    <a:p>
                      <a:r>
                        <a:rPr lang="en-US" dirty="0"/>
                        <a:t>let str2 = ‘tiger’;</a:t>
                      </a:r>
                    </a:p>
                    <a:p>
                      <a:r>
                        <a:rPr lang="en-US" dirty="0"/>
                        <a:t>let str3 = `Hey ${str1}, ${str2}`;</a:t>
                      </a:r>
                    </a:p>
                  </a:txBody>
                  <a:tcPr/>
                </a:tc>
                <a:tc>
                  <a:txBody>
                    <a:bodyPr/>
                    <a:lstStyle/>
                    <a:p>
                      <a:r>
                        <a:rPr lang="en-US" dirty="0"/>
                        <a:t>Must be surrounded by quotes. You can use ‘str’, “str”, or `str` (backticks). Use `str ${</a:t>
                      </a:r>
                      <a:r>
                        <a:rPr lang="en-US" dirty="0" err="1"/>
                        <a:t>otherStr</a:t>
                      </a:r>
                      <a:r>
                        <a:rPr lang="en-US" dirty="0"/>
                        <a:t>}` for string interpolation. JS has no </a:t>
                      </a:r>
                      <a:r>
                        <a:rPr lang="en-US" b="1" i="1" dirty="0"/>
                        <a:t>char</a:t>
                      </a:r>
                      <a:r>
                        <a:rPr lang="en-US" dirty="0"/>
                        <a:t> type.</a:t>
                      </a:r>
                    </a:p>
                  </a:txBody>
                  <a:tcPr/>
                </a:tc>
                <a:extLst>
                  <a:ext uri="{0D108BD9-81ED-4DB2-BD59-A6C34878D82A}">
                    <a16:rowId xmlns:a16="http://schemas.microsoft.com/office/drawing/2014/main" val="394124563"/>
                  </a:ext>
                </a:extLst>
              </a:tr>
              <a:tr h="370840">
                <a:tc>
                  <a:txBody>
                    <a:bodyPr/>
                    <a:lstStyle/>
                    <a:p>
                      <a:r>
                        <a:rPr lang="en-US" dirty="0">
                          <a:hlinkClick r:id="rId6"/>
                        </a:rPr>
                        <a:t>Boolean</a:t>
                      </a:r>
                      <a:endParaRPr lang="en-US" dirty="0"/>
                    </a:p>
                  </a:txBody>
                  <a:tcPr/>
                </a:tc>
                <a:tc>
                  <a:txBody>
                    <a:bodyPr/>
                    <a:lstStyle/>
                    <a:p>
                      <a:r>
                        <a:rPr lang="en-US" dirty="0"/>
                        <a:t>let </a:t>
                      </a:r>
                      <a:r>
                        <a:rPr lang="en-US" dirty="0" err="1"/>
                        <a:t>isBool</a:t>
                      </a:r>
                      <a:r>
                        <a:rPr lang="en-US" dirty="0"/>
                        <a:t> = true;</a:t>
                      </a:r>
                    </a:p>
                    <a:p>
                      <a:r>
                        <a:rPr lang="en-US" dirty="0"/>
                        <a:t>let </a:t>
                      </a:r>
                      <a:r>
                        <a:rPr lang="en-US" dirty="0" err="1"/>
                        <a:t>isTrue</a:t>
                      </a:r>
                      <a:r>
                        <a:rPr lang="en-US" dirty="0"/>
                        <a:t> </a:t>
                      </a:r>
                      <a:r>
                        <a:rPr lang="en-US"/>
                        <a:t>= 2&gt;1</a:t>
                      </a:r>
                      <a:r>
                        <a:rPr lang="en-US" dirty="0"/>
                        <a:t>;</a:t>
                      </a:r>
                    </a:p>
                  </a:txBody>
                  <a:tcPr/>
                </a:tc>
                <a:tc>
                  <a:txBody>
                    <a:bodyPr/>
                    <a:lstStyle/>
                    <a:p>
                      <a:r>
                        <a:rPr lang="en-US" dirty="0"/>
                        <a:t>Only has 2 values. </a:t>
                      </a:r>
                    </a:p>
                  </a:txBody>
                  <a:tcPr/>
                </a:tc>
                <a:extLst>
                  <a:ext uri="{0D108BD9-81ED-4DB2-BD59-A6C34878D82A}">
                    <a16:rowId xmlns:a16="http://schemas.microsoft.com/office/drawing/2014/main" val="2760265244"/>
                  </a:ext>
                </a:extLst>
              </a:tr>
              <a:tr h="370840">
                <a:tc>
                  <a:txBody>
                    <a:bodyPr/>
                    <a:lstStyle/>
                    <a:p>
                      <a:r>
                        <a:rPr lang="en-US" dirty="0">
                          <a:hlinkClick r:id="rId7"/>
                        </a:rPr>
                        <a:t>null</a:t>
                      </a:r>
                      <a:endParaRPr lang="en-US" dirty="0"/>
                    </a:p>
                  </a:txBody>
                  <a:tcPr/>
                </a:tc>
                <a:tc>
                  <a:txBody>
                    <a:bodyPr/>
                    <a:lstStyle/>
                    <a:p>
                      <a:r>
                        <a:rPr lang="en-US" dirty="0"/>
                        <a:t>let age = null;</a:t>
                      </a:r>
                    </a:p>
                  </a:txBody>
                  <a:tcPr/>
                </a:tc>
                <a:tc>
                  <a:txBody>
                    <a:bodyPr/>
                    <a:lstStyle/>
                    <a:p>
                      <a:r>
                        <a:rPr lang="en-US" dirty="0"/>
                        <a:t>A special value which represents “nothing”, “empty” or “value unknown”. </a:t>
                      </a:r>
                      <a:r>
                        <a:rPr lang="en-US" b="1" i="1" dirty="0"/>
                        <a:t>null</a:t>
                      </a:r>
                      <a:r>
                        <a:rPr lang="en-US" dirty="0"/>
                        <a:t> is </a:t>
                      </a:r>
                      <a:r>
                        <a:rPr lang="en-US" u="sng" dirty="0"/>
                        <a:t>not</a:t>
                      </a:r>
                      <a:r>
                        <a:rPr lang="en-US" dirty="0"/>
                        <a:t> a reference to an object.</a:t>
                      </a:r>
                    </a:p>
                  </a:txBody>
                  <a:tcPr/>
                </a:tc>
                <a:extLst>
                  <a:ext uri="{0D108BD9-81ED-4DB2-BD59-A6C34878D82A}">
                    <a16:rowId xmlns:a16="http://schemas.microsoft.com/office/drawing/2014/main" val="825460946"/>
                  </a:ext>
                </a:extLst>
              </a:tr>
              <a:tr h="370840">
                <a:tc>
                  <a:txBody>
                    <a:bodyPr/>
                    <a:lstStyle/>
                    <a:p>
                      <a:r>
                        <a:rPr lang="en-US" dirty="0">
                          <a:hlinkClick r:id="rId8"/>
                        </a:rPr>
                        <a:t>undefined</a:t>
                      </a:r>
                      <a:endParaRPr lang="en-US" dirty="0"/>
                    </a:p>
                  </a:txBody>
                  <a:tcPr/>
                </a:tc>
                <a:tc>
                  <a:txBody>
                    <a:bodyPr/>
                    <a:lstStyle/>
                    <a:p>
                      <a:r>
                        <a:rPr lang="en-US" dirty="0"/>
                        <a:t>let x;    </a:t>
                      </a:r>
                      <a:r>
                        <a:rPr lang="en-US" dirty="0">
                          <a:solidFill>
                            <a:srgbClr val="00B050"/>
                          </a:solidFill>
                        </a:rPr>
                        <a:t>//x is undefined</a:t>
                      </a:r>
                    </a:p>
                  </a:txBody>
                  <a:tcPr/>
                </a:tc>
                <a:tc>
                  <a:txBody>
                    <a:bodyPr/>
                    <a:lstStyle/>
                    <a:p>
                      <a:r>
                        <a:rPr lang="en-US" dirty="0"/>
                        <a:t>The meaning of undefined is “value is not assigned”.</a:t>
                      </a:r>
                    </a:p>
                  </a:txBody>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1666122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fontScale="90000"/>
          </a:bodyPr>
          <a:lstStyle/>
          <a:p>
            <a:r>
              <a:rPr lang="en-US" dirty="0"/>
              <a:t>JavaScript – </a:t>
            </a:r>
            <a:br>
              <a:rPr lang="en-US" dirty="0"/>
            </a:br>
            <a:r>
              <a:rPr lang="en-US" dirty="0"/>
              <a:t>Object Data Type and Misc.</a:t>
            </a:r>
            <a:br>
              <a:rPr lang="en-US" dirty="0"/>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1622065968"/>
              </p:ext>
            </p:extLst>
          </p:nvPr>
        </p:nvGraphicFramePr>
        <p:xfrm>
          <a:off x="422787" y="2085622"/>
          <a:ext cx="11444748" cy="4084320"/>
        </p:xfrm>
        <a:graphic>
          <a:graphicData uri="http://schemas.openxmlformats.org/drawingml/2006/table">
            <a:tbl>
              <a:tblPr firstRow="1" bandRow="1">
                <a:tableStyleId>{5C22544A-7EE6-4342-B048-85BDC9FD1C3A}</a:tableStyleId>
              </a:tblPr>
              <a:tblGrid>
                <a:gridCol w="2615381">
                  <a:extLst>
                    <a:ext uri="{9D8B030D-6E8A-4147-A177-3AD203B41FA5}">
                      <a16:colId xmlns:a16="http://schemas.microsoft.com/office/drawing/2014/main" val="2521450680"/>
                    </a:ext>
                  </a:extLst>
                </a:gridCol>
                <a:gridCol w="3588774">
                  <a:extLst>
                    <a:ext uri="{9D8B030D-6E8A-4147-A177-3AD203B41FA5}">
                      <a16:colId xmlns:a16="http://schemas.microsoft.com/office/drawing/2014/main" val="3266634239"/>
                    </a:ext>
                  </a:extLst>
                </a:gridCol>
                <a:gridCol w="5240593">
                  <a:extLst>
                    <a:ext uri="{9D8B030D-6E8A-4147-A177-3AD203B41FA5}">
                      <a16:colId xmlns:a16="http://schemas.microsoft.com/office/drawing/2014/main" val="1436168701"/>
                    </a:ext>
                  </a:extLst>
                </a:gridCol>
              </a:tblGrid>
              <a:tr h="370840">
                <a:tc>
                  <a:txBody>
                    <a:bodyPr/>
                    <a:lstStyle/>
                    <a:p>
                      <a:pPr algn="ctr"/>
                      <a:r>
                        <a:rPr lang="en-US" sz="2800" dirty="0"/>
                        <a:t>Datatype</a:t>
                      </a:r>
                    </a:p>
                  </a:txBody>
                  <a:tcPr/>
                </a:tc>
                <a:tc>
                  <a:txBody>
                    <a:bodyPr/>
                    <a:lstStyle/>
                    <a:p>
                      <a:pPr algn="ctr"/>
                      <a:r>
                        <a:rPr lang="en-US" sz="2800" dirty="0"/>
                        <a:t>Example</a:t>
                      </a:r>
                    </a:p>
                  </a:txBody>
                  <a:tcPr/>
                </a:tc>
                <a:tc>
                  <a:txBody>
                    <a:bodyPr/>
                    <a:lstStyle/>
                    <a:p>
                      <a:pPr algn="ctr"/>
                      <a:r>
                        <a:rPr lang="en-US" sz="2800" dirty="0"/>
                        <a:t>Details</a:t>
                      </a:r>
                    </a:p>
                  </a:txBody>
                  <a:tcPr/>
                </a:tc>
                <a:extLst>
                  <a:ext uri="{0D108BD9-81ED-4DB2-BD59-A6C34878D82A}">
                    <a16:rowId xmlns:a16="http://schemas.microsoft.com/office/drawing/2014/main" val="2671779281"/>
                  </a:ext>
                </a:extLst>
              </a:tr>
              <a:tr h="370840">
                <a:tc>
                  <a:txBody>
                    <a:bodyPr/>
                    <a:lstStyle/>
                    <a:p>
                      <a:r>
                        <a:rPr lang="en-US" b="1" i="1" dirty="0">
                          <a:hlinkClick r:id="rId3"/>
                        </a:rPr>
                        <a:t>Object</a:t>
                      </a:r>
                      <a:endParaRPr lang="en-US" dirty="0"/>
                    </a:p>
                  </a:txBody>
                  <a:tcPr/>
                </a:tc>
                <a:tc>
                  <a:txBody>
                    <a:bodyPr/>
                    <a:lstStyle/>
                    <a:p>
                      <a:r>
                        <a:rPr lang="en-US" dirty="0">
                          <a:solidFill>
                            <a:srgbClr val="00B050"/>
                          </a:solidFill>
                        </a:rPr>
                        <a:t>//use a constructor</a:t>
                      </a:r>
                    </a:p>
                    <a:p>
                      <a:r>
                        <a:rPr lang="en-US" dirty="0"/>
                        <a:t>let john = new User(); </a:t>
                      </a:r>
                    </a:p>
                    <a:p>
                      <a:r>
                        <a:rPr lang="en-US" dirty="0">
                          <a:solidFill>
                            <a:srgbClr val="00B050"/>
                          </a:solidFill>
                        </a:rPr>
                        <a:t>// build an object</a:t>
                      </a:r>
                    </a:p>
                    <a:p>
                      <a:r>
                        <a:rPr lang="en-US" dirty="0"/>
                        <a:t>let user = { </a:t>
                      </a:r>
                    </a:p>
                    <a:p>
                      <a:r>
                        <a:rPr lang="en-US" dirty="0"/>
                        <a:t>   name: "John", </a:t>
                      </a:r>
                    </a:p>
                    <a:p>
                      <a:r>
                        <a:rPr lang="en-US" dirty="0"/>
                        <a:t>   age: 30     </a:t>
                      </a:r>
                    </a:p>
                    <a:p>
                      <a:r>
                        <a:rPr lang="en-US" dirty="0"/>
                        <a:t>};</a:t>
                      </a:r>
                    </a:p>
                  </a:txBody>
                  <a:tcPr/>
                </a:tc>
                <a:tc>
                  <a:txBody>
                    <a:bodyPr/>
                    <a:lstStyle/>
                    <a:p>
                      <a:r>
                        <a:rPr lang="en-US" sz="1800" b="0" i="0" kern="1200" dirty="0">
                          <a:solidFill>
                            <a:schemeClr val="dk1"/>
                          </a:solidFill>
                          <a:effectLst/>
                          <a:latin typeface="+mn-lt"/>
                          <a:ea typeface="+mn-ea"/>
                          <a:cs typeface="+mn-cs"/>
                        </a:rPr>
                        <a:t>Objects are used to store collections of data and more complex entities in a key-value pair format.</a:t>
                      </a:r>
                      <a:endParaRPr lang="en-US" dirty="0"/>
                    </a:p>
                  </a:txBody>
                  <a:tcPr/>
                </a:tc>
                <a:extLst>
                  <a:ext uri="{0D108BD9-81ED-4DB2-BD59-A6C34878D82A}">
                    <a16:rowId xmlns:a16="http://schemas.microsoft.com/office/drawing/2014/main" val="2760265244"/>
                  </a:ext>
                </a:extLst>
              </a:tr>
              <a:tr h="370840">
                <a:tc>
                  <a:txBody>
                    <a:bodyPr/>
                    <a:lstStyle/>
                    <a:p>
                      <a:r>
                        <a:rPr lang="en-US" b="1" i="1" dirty="0" err="1">
                          <a:hlinkClick r:id="rId4"/>
                        </a:rPr>
                        <a:t>typeof</a:t>
                      </a:r>
                      <a:r>
                        <a:rPr lang="en-US" dirty="0"/>
                        <a:t> operator</a:t>
                      </a:r>
                    </a:p>
                  </a:txBody>
                  <a:tcPr/>
                </a:tc>
                <a:tc>
                  <a:txBody>
                    <a:bodyPr/>
                    <a:lstStyle/>
                    <a:p>
                      <a:r>
                        <a:rPr lang="en-US" dirty="0"/>
                        <a:t>Console.log(</a:t>
                      </a:r>
                      <a:r>
                        <a:rPr lang="en-US" dirty="0" err="1"/>
                        <a:t>typeof</a:t>
                      </a:r>
                      <a:r>
                        <a:rPr lang="en-US" dirty="0"/>
                        <a:t> x);</a:t>
                      </a:r>
                    </a:p>
                    <a:p>
                      <a:r>
                        <a:rPr lang="en-US" dirty="0"/>
                        <a:t>Console.log(</a:t>
                      </a:r>
                      <a:r>
                        <a:rPr lang="en-US" dirty="0" err="1"/>
                        <a:t>typeof</a:t>
                      </a:r>
                      <a:r>
                        <a:rPr lang="en-US" dirty="0"/>
                        <a:t>(x)); </a:t>
                      </a:r>
                    </a:p>
                  </a:txBody>
                  <a:tcPr/>
                </a:tc>
                <a:tc>
                  <a:txBody>
                    <a:bodyPr/>
                    <a:lstStyle/>
                    <a:p>
                      <a:r>
                        <a:rPr lang="en-US" dirty="0"/>
                        <a:t>Returns a string of the type of the argument. It’s useful when processing different types differently.</a:t>
                      </a:r>
                    </a:p>
                  </a:txBody>
                  <a:tcPr/>
                </a:tc>
                <a:extLst>
                  <a:ext uri="{0D108BD9-81ED-4DB2-BD59-A6C34878D82A}">
                    <a16:rowId xmlns:a16="http://schemas.microsoft.com/office/drawing/2014/main" val="825460946"/>
                  </a:ext>
                </a:extLst>
              </a:tr>
              <a:tr h="370840">
                <a:tc>
                  <a:txBody>
                    <a:bodyPr/>
                    <a:lstStyle/>
                    <a:p>
                      <a:r>
                        <a:rPr lang="en-US" dirty="0">
                          <a:hlinkClick r:id="rId5"/>
                        </a:rPr>
                        <a:t>Symbol</a:t>
                      </a:r>
                      <a:endParaRPr lang="en-US" dirty="0"/>
                    </a:p>
                  </a:txBody>
                  <a:tcPr/>
                </a:tc>
                <a:tc>
                  <a:txBody>
                    <a:bodyPr/>
                    <a:lstStyle/>
                    <a:p>
                      <a:r>
                        <a:rPr lang="en-US" dirty="0"/>
                        <a:t>let id = Symbol("id");</a:t>
                      </a:r>
                    </a:p>
                  </a:txBody>
                  <a:tcPr/>
                </a:tc>
                <a:tc>
                  <a:txBody>
                    <a:bodyPr/>
                    <a:lstStyle/>
                    <a:p>
                      <a:r>
                        <a:rPr lang="en-US" dirty="0"/>
                        <a:t>Object property keys may only be either of string type, or of symbol type. Symbols are guaranteed to be unique.</a:t>
                      </a:r>
                    </a:p>
                  </a:txBody>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50165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DB6B-A998-4644-A150-20AA285AC20C}"/>
              </a:ext>
            </a:extLst>
          </p:cNvPr>
          <p:cNvSpPr>
            <a:spLocks noGrp="1"/>
          </p:cNvSpPr>
          <p:nvPr>
            <p:ph type="title"/>
          </p:nvPr>
        </p:nvSpPr>
        <p:spPr>
          <a:xfrm>
            <a:off x="1097280" y="286603"/>
            <a:ext cx="10052501" cy="1450757"/>
          </a:xfrm>
        </p:spPr>
        <p:txBody>
          <a:bodyPr>
            <a:normAutofit/>
          </a:bodyPr>
          <a:lstStyle/>
          <a:p>
            <a:r>
              <a:rPr lang="en-US" dirty="0"/>
              <a:t>Operands and Operators</a:t>
            </a:r>
            <a:br>
              <a:rPr lang="en-US" dirty="0"/>
            </a:br>
            <a:r>
              <a:rPr lang="en-US" sz="1400" dirty="0">
                <a:hlinkClick r:id="rId2"/>
              </a:rPr>
              <a:t>https://developer.mozilla.org/en-US/docs/Learn/JavaScript/First_steps/A_first_splash</a:t>
            </a:r>
            <a:br>
              <a:rPr lang="en-US" sz="1400" dirty="0"/>
            </a:br>
            <a:r>
              <a:rPr lang="en-US" sz="1400" dirty="0">
                <a:hlinkClick r:id="rId3"/>
              </a:rPr>
              <a:t>https://javascript.info/operators#terms-unary-binary-operand</a:t>
            </a:r>
            <a:endParaRPr lang="en-US" dirty="0"/>
          </a:p>
        </p:txBody>
      </p:sp>
      <p:sp>
        <p:nvSpPr>
          <p:cNvPr id="3" name="Content Placeholder 2">
            <a:extLst>
              <a:ext uri="{FF2B5EF4-FFF2-40B4-BE49-F238E27FC236}">
                <a16:creationId xmlns:a16="http://schemas.microsoft.com/office/drawing/2014/main" id="{032B0BEE-D5C3-4666-AA00-6C845FAD7D36}"/>
              </a:ext>
            </a:extLst>
          </p:cNvPr>
          <p:cNvSpPr>
            <a:spLocks noGrp="1"/>
          </p:cNvSpPr>
          <p:nvPr>
            <p:ph idx="1"/>
          </p:nvPr>
        </p:nvSpPr>
        <p:spPr>
          <a:xfrm>
            <a:off x="776748" y="1907458"/>
            <a:ext cx="6505877" cy="4513007"/>
          </a:xfrm>
        </p:spPr>
        <p:txBody>
          <a:bodyPr anchor="ctr">
            <a:normAutofit lnSpcReduction="10000"/>
          </a:bodyPr>
          <a:lstStyle/>
          <a:p>
            <a:r>
              <a:rPr lang="en-US" dirty="0"/>
              <a:t>An </a:t>
            </a:r>
            <a:r>
              <a:rPr lang="en-US" b="1" i="1" dirty="0"/>
              <a:t>operand</a:t>
            </a:r>
            <a:r>
              <a:rPr lang="en-US" dirty="0"/>
              <a:t> is what </a:t>
            </a:r>
            <a:r>
              <a:rPr lang="en-US" b="1" i="1" dirty="0"/>
              <a:t>operators</a:t>
            </a:r>
            <a:r>
              <a:rPr lang="en-US" dirty="0"/>
              <a:t> are applied to. </a:t>
            </a:r>
          </a:p>
          <a:p>
            <a:r>
              <a:rPr lang="en-US" dirty="0"/>
              <a:t>For instance, in </a:t>
            </a:r>
            <a:r>
              <a:rPr lang="en-US" u="sng" dirty="0"/>
              <a:t>5 * 2</a:t>
            </a:r>
            <a:r>
              <a:rPr lang="en-US" dirty="0"/>
              <a:t> there are two operands: the left operand is 5 and the right operand is 2.</a:t>
            </a:r>
          </a:p>
          <a:p>
            <a:r>
              <a:rPr lang="en-US" dirty="0"/>
              <a:t>JavaScript </a:t>
            </a:r>
            <a:r>
              <a:rPr lang="en-US" b="1" i="1" dirty="0"/>
              <a:t>operators</a:t>
            </a:r>
            <a:r>
              <a:rPr lang="en-US" dirty="0"/>
              <a:t> allow us to perform tests, do math, join strings together, and other such things. A </a:t>
            </a:r>
            <a:r>
              <a:rPr lang="en-US" b="1" i="1" dirty="0"/>
              <a:t>unary</a:t>
            </a:r>
            <a:r>
              <a:rPr lang="en-US" dirty="0"/>
              <a:t> operator has a single operand (let x = 4;), while a </a:t>
            </a:r>
            <a:r>
              <a:rPr lang="en-US" b="1" i="1" dirty="0"/>
              <a:t>binary</a:t>
            </a:r>
            <a:r>
              <a:rPr lang="en-US" dirty="0"/>
              <a:t> operator has two operands (let x = y + z;). </a:t>
            </a:r>
          </a:p>
          <a:p>
            <a:r>
              <a:rPr lang="en-US" dirty="0"/>
              <a:t>You can also use the + operator to join text strings together (in programming, this is called </a:t>
            </a:r>
            <a:r>
              <a:rPr lang="en-US" b="1" i="1" dirty="0"/>
              <a:t>concatenation</a:t>
            </a:r>
            <a:r>
              <a:rPr lang="en-US" dirty="0"/>
              <a:t>). Try entering the following lines, one at a time in the browser console.</a:t>
            </a:r>
          </a:p>
          <a:p>
            <a:r>
              <a:rPr lang="en-US" dirty="0"/>
              <a:t>If one operand it a string, the other is converted to a string, too. Try </a:t>
            </a:r>
            <a:r>
              <a:rPr lang="en-US" b="1" i="1" dirty="0"/>
              <a:t>let new = “hello” + 4;</a:t>
            </a:r>
            <a:endParaRPr lang="en-US" dirty="0"/>
          </a:p>
        </p:txBody>
      </p:sp>
      <p:pic>
        <p:nvPicPr>
          <p:cNvPr id="4" name="Picture 3">
            <a:extLst>
              <a:ext uri="{FF2B5EF4-FFF2-40B4-BE49-F238E27FC236}">
                <a16:creationId xmlns:a16="http://schemas.microsoft.com/office/drawing/2014/main" id="{69A004DE-FCD8-44B5-8880-37F678794095}"/>
              </a:ext>
            </a:extLst>
          </p:cNvPr>
          <p:cNvPicPr>
            <a:picLocks noChangeAspect="1"/>
          </p:cNvPicPr>
          <p:nvPr/>
        </p:nvPicPr>
        <p:blipFill>
          <a:blip r:embed="rId4"/>
          <a:stretch>
            <a:fillRect/>
          </a:stretch>
        </p:blipFill>
        <p:spPr>
          <a:xfrm>
            <a:off x="7399687" y="2127865"/>
            <a:ext cx="4370449" cy="2030906"/>
          </a:xfrm>
          <a:prstGeom prst="rect">
            <a:avLst/>
          </a:prstGeom>
          <a:effectLst>
            <a:glow rad="63500">
              <a:schemeClr val="accent2"/>
            </a:glow>
          </a:effectLst>
        </p:spPr>
      </p:pic>
      <p:pic>
        <p:nvPicPr>
          <p:cNvPr id="5" name="Picture 4">
            <a:extLst>
              <a:ext uri="{FF2B5EF4-FFF2-40B4-BE49-F238E27FC236}">
                <a16:creationId xmlns:a16="http://schemas.microsoft.com/office/drawing/2014/main" id="{E1F4C390-3A48-49E6-8911-4CFAF0457FAB}"/>
              </a:ext>
            </a:extLst>
          </p:cNvPr>
          <p:cNvPicPr>
            <a:picLocks noChangeAspect="1"/>
          </p:cNvPicPr>
          <p:nvPr/>
        </p:nvPicPr>
        <p:blipFill>
          <a:blip r:embed="rId5"/>
          <a:stretch>
            <a:fillRect/>
          </a:stretch>
        </p:blipFill>
        <p:spPr>
          <a:xfrm>
            <a:off x="7399686" y="4316361"/>
            <a:ext cx="4373775" cy="2388238"/>
          </a:xfrm>
          <a:prstGeom prst="rect">
            <a:avLst/>
          </a:prstGeom>
          <a:effectLst>
            <a:glow rad="63500">
              <a:schemeClr val="accent2"/>
            </a:glow>
          </a:effectLst>
        </p:spPr>
      </p:pic>
    </p:spTree>
    <p:extLst>
      <p:ext uri="{BB962C8B-B14F-4D97-AF65-F5344CB8AC3E}">
        <p14:creationId xmlns:p14="http://schemas.microsoft.com/office/powerpoint/2010/main" val="103897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C5F-8FB3-422A-B2E2-C75730A6F9EF}"/>
              </a:ext>
            </a:extLst>
          </p:cNvPr>
          <p:cNvSpPr>
            <a:spLocks noGrp="1"/>
          </p:cNvSpPr>
          <p:nvPr>
            <p:ph type="title"/>
          </p:nvPr>
        </p:nvSpPr>
        <p:spPr/>
        <p:txBody>
          <a:bodyPr>
            <a:normAutofit/>
          </a:bodyPr>
          <a:lstStyle/>
          <a:p>
            <a:r>
              <a:rPr lang="en-US" dirty="0"/>
              <a:t>Operator precedence</a:t>
            </a:r>
            <a:br>
              <a:rPr lang="en-US" dirty="0"/>
            </a:br>
            <a:r>
              <a:rPr lang="en-US" sz="1400" dirty="0">
                <a:hlinkClick r:id="rId2"/>
              </a:rPr>
              <a:t>https://javascript.info/operators#operator-precedence</a:t>
            </a:r>
            <a:br>
              <a:rPr lang="en-US" sz="1400" dirty="0"/>
            </a:br>
            <a:r>
              <a:rPr lang="en-US" sz="1400" dirty="0">
                <a:hlinkClick r:id="rId3"/>
              </a:rPr>
              <a:t>https://developer.mozilla.org/en/JavaScript/Reference/operators/operator_precedence</a:t>
            </a:r>
            <a:endParaRPr lang="en-US" dirty="0"/>
          </a:p>
        </p:txBody>
      </p:sp>
      <p:pic>
        <p:nvPicPr>
          <p:cNvPr id="4" name="Content Placeholder 3">
            <a:extLst>
              <a:ext uri="{FF2B5EF4-FFF2-40B4-BE49-F238E27FC236}">
                <a16:creationId xmlns:a16="http://schemas.microsoft.com/office/drawing/2014/main" id="{49B64AB2-1509-4C2C-B3D1-D2277502D7D1}"/>
              </a:ext>
            </a:extLst>
          </p:cNvPr>
          <p:cNvPicPr>
            <a:picLocks noGrp="1" noChangeAspect="1"/>
          </p:cNvPicPr>
          <p:nvPr>
            <p:ph idx="1"/>
          </p:nvPr>
        </p:nvPicPr>
        <p:blipFill>
          <a:blip r:embed="rId4"/>
          <a:stretch>
            <a:fillRect/>
          </a:stretch>
        </p:blipFill>
        <p:spPr>
          <a:xfrm>
            <a:off x="7204233" y="2009072"/>
            <a:ext cx="1639542" cy="4241171"/>
          </a:xfrm>
          <a:prstGeom prst="rect">
            <a:avLst/>
          </a:prstGeom>
        </p:spPr>
      </p:pic>
      <p:pic>
        <p:nvPicPr>
          <p:cNvPr id="6" name="Picture 5">
            <a:extLst>
              <a:ext uri="{FF2B5EF4-FFF2-40B4-BE49-F238E27FC236}">
                <a16:creationId xmlns:a16="http://schemas.microsoft.com/office/drawing/2014/main" id="{9909DB3C-34E5-46CC-A975-179FAA1E40AC}"/>
              </a:ext>
            </a:extLst>
          </p:cNvPr>
          <p:cNvPicPr>
            <a:picLocks noChangeAspect="1"/>
          </p:cNvPicPr>
          <p:nvPr/>
        </p:nvPicPr>
        <p:blipFill>
          <a:blip r:embed="rId5"/>
          <a:stretch>
            <a:fillRect/>
          </a:stretch>
        </p:blipFill>
        <p:spPr>
          <a:xfrm>
            <a:off x="8833423" y="2000387"/>
            <a:ext cx="1903535" cy="4264127"/>
          </a:xfrm>
          <a:prstGeom prst="rect">
            <a:avLst/>
          </a:prstGeom>
        </p:spPr>
      </p:pic>
      <p:pic>
        <p:nvPicPr>
          <p:cNvPr id="7" name="Picture 6">
            <a:extLst>
              <a:ext uri="{FF2B5EF4-FFF2-40B4-BE49-F238E27FC236}">
                <a16:creationId xmlns:a16="http://schemas.microsoft.com/office/drawing/2014/main" id="{CCD45A8A-BDA5-4A30-8F1F-552F11099760}"/>
              </a:ext>
            </a:extLst>
          </p:cNvPr>
          <p:cNvPicPr>
            <a:picLocks noChangeAspect="1"/>
          </p:cNvPicPr>
          <p:nvPr/>
        </p:nvPicPr>
        <p:blipFill>
          <a:blip r:embed="rId6"/>
          <a:stretch>
            <a:fillRect/>
          </a:stretch>
        </p:blipFill>
        <p:spPr>
          <a:xfrm>
            <a:off x="10731733" y="2005215"/>
            <a:ext cx="1042083" cy="4252650"/>
          </a:xfrm>
          <a:prstGeom prst="rect">
            <a:avLst/>
          </a:prstGeom>
        </p:spPr>
      </p:pic>
      <p:sp>
        <p:nvSpPr>
          <p:cNvPr id="8" name="Rectangle 7">
            <a:extLst>
              <a:ext uri="{FF2B5EF4-FFF2-40B4-BE49-F238E27FC236}">
                <a16:creationId xmlns:a16="http://schemas.microsoft.com/office/drawing/2014/main" id="{4E714DC2-2BD5-46D7-ACEE-28958E4E9900}"/>
              </a:ext>
            </a:extLst>
          </p:cNvPr>
          <p:cNvSpPr/>
          <p:nvPr/>
        </p:nvSpPr>
        <p:spPr>
          <a:xfrm>
            <a:off x="830067" y="1903118"/>
            <a:ext cx="6395263" cy="4524315"/>
          </a:xfrm>
          <a:prstGeom prst="rect">
            <a:avLst/>
          </a:prstGeom>
        </p:spPr>
        <p:txBody>
          <a:bodyPr wrap="square">
            <a:spAutoFit/>
          </a:bodyPr>
          <a:lstStyle/>
          <a:p>
            <a:r>
              <a:rPr lang="en-US" sz="2400" dirty="0"/>
              <a:t>Execution order is defined by operator precedence. Parentheses override any precedence. (1 + 2) * 2 = 6.</a:t>
            </a:r>
          </a:p>
          <a:p>
            <a:endParaRPr lang="en-US" sz="2400" dirty="0"/>
          </a:p>
          <a:p>
            <a:r>
              <a:rPr lang="en-US" sz="2400" dirty="0"/>
              <a:t>There are many operators in JavaScript. Every operator has a corresponding precedence number. The one with the larger number executes first. If the precedence is the same, the execution order is from left to right.</a:t>
            </a:r>
          </a:p>
          <a:p>
            <a:endParaRPr lang="en-US" sz="2400" dirty="0"/>
          </a:p>
          <a:p>
            <a:r>
              <a:rPr lang="en-US" sz="2400" dirty="0"/>
              <a:t>You can chain assignments. In </a:t>
            </a:r>
            <a:r>
              <a:rPr lang="pt-BR" sz="2400" b="1" i="1" dirty="0"/>
              <a:t>a = b = c = 2 + 2; </a:t>
            </a:r>
            <a:r>
              <a:rPr lang="pt-BR" sz="2400" dirty="0"/>
              <a:t>a, b, and c == 4.</a:t>
            </a:r>
            <a:endParaRPr lang="en-US" sz="2400" dirty="0"/>
          </a:p>
        </p:txBody>
      </p:sp>
      <p:sp>
        <p:nvSpPr>
          <p:cNvPr id="5" name="Rectangle 4">
            <a:extLst>
              <a:ext uri="{FF2B5EF4-FFF2-40B4-BE49-F238E27FC236}">
                <a16:creationId xmlns:a16="http://schemas.microsoft.com/office/drawing/2014/main" id="{9A0C9C77-3E20-4CB9-AA76-EF0EAE06F403}"/>
              </a:ext>
            </a:extLst>
          </p:cNvPr>
          <p:cNvSpPr/>
          <p:nvPr/>
        </p:nvSpPr>
        <p:spPr>
          <a:xfrm>
            <a:off x="7225330" y="2009072"/>
            <a:ext cx="4548486" cy="424117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5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D8B-1F8B-45A5-9F5F-1B83B3C67FDA}"/>
              </a:ext>
            </a:extLst>
          </p:cNvPr>
          <p:cNvSpPr>
            <a:spLocks noGrp="1"/>
          </p:cNvSpPr>
          <p:nvPr>
            <p:ph type="title"/>
          </p:nvPr>
        </p:nvSpPr>
        <p:spPr/>
        <p:txBody>
          <a:bodyPr/>
          <a:lstStyle/>
          <a:p>
            <a:r>
              <a:rPr lang="en-US" dirty="0"/>
              <a:t>More Operators</a:t>
            </a:r>
            <a:br>
              <a:rPr lang="en-US" dirty="0"/>
            </a:br>
            <a:r>
              <a:rPr lang="en-US" sz="1400" dirty="0">
                <a:hlinkClick r:id="rId2"/>
              </a:rPr>
              <a:t>https://javascript.info/operators</a:t>
            </a:r>
            <a:endParaRPr lang="en-US" dirty="0"/>
          </a:p>
        </p:txBody>
      </p:sp>
      <p:graphicFrame>
        <p:nvGraphicFramePr>
          <p:cNvPr id="4" name="Table 4">
            <a:extLst>
              <a:ext uri="{FF2B5EF4-FFF2-40B4-BE49-F238E27FC236}">
                <a16:creationId xmlns:a16="http://schemas.microsoft.com/office/drawing/2014/main" id="{290E8219-EECC-4AFE-98D4-9CF4E9FB4664}"/>
              </a:ext>
            </a:extLst>
          </p:cNvPr>
          <p:cNvGraphicFramePr>
            <a:graphicFrameLocks noGrp="1"/>
          </p:cNvGraphicFramePr>
          <p:nvPr>
            <p:ph idx="1"/>
            <p:extLst>
              <p:ext uri="{D42A27DB-BD31-4B8C-83A1-F6EECF244321}">
                <p14:modId xmlns:p14="http://schemas.microsoft.com/office/powerpoint/2010/main" val="482651499"/>
              </p:ext>
            </p:extLst>
          </p:nvPr>
        </p:nvGraphicFramePr>
        <p:xfrm>
          <a:off x="589935" y="2108200"/>
          <a:ext cx="11159612" cy="3596640"/>
        </p:xfrm>
        <a:graphic>
          <a:graphicData uri="http://schemas.openxmlformats.org/drawingml/2006/table">
            <a:tbl>
              <a:tblPr firstRow="1" bandRow="1">
                <a:tableStyleId>{5C22544A-7EE6-4342-B048-85BDC9FD1C3A}</a:tableStyleId>
              </a:tblPr>
              <a:tblGrid>
                <a:gridCol w="1327642">
                  <a:extLst>
                    <a:ext uri="{9D8B030D-6E8A-4147-A177-3AD203B41FA5}">
                      <a16:colId xmlns:a16="http://schemas.microsoft.com/office/drawing/2014/main" val="3679195856"/>
                    </a:ext>
                  </a:extLst>
                </a:gridCol>
                <a:gridCol w="3120501">
                  <a:extLst>
                    <a:ext uri="{9D8B030D-6E8A-4147-A177-3AD203B41FA5}">
                      <a16:colId xmlns:a16="http://schemas.microsoft.com/office/drawing/2014/main" val="3193240219"/>
                    </a:ext>
                  </a:extLst>
                </a:gridCol>
                <a:gridCol w="6711469">
                  <a:extLst>
                    <a:ext uri="{9D8B030D-6E8A-4147-A177-3AD203B41FA5}">
                      <a16:colId xmlns:a16="http://schemas.microsoft.com/office/drawing/2014/main" val="3410244034"/>
                    </a:ext>
                  </a:extLst>
                </a:gridCol>
              </a:tblGrid>
              <a:tr h="370840">
                <a:tc>
                  <a:txBody>
                    <a:bodyPr/>
                    <a:lstStyle/>
                    <a:p>
                      <a:pPr algn="ctr"/>
                      <a:r>
                        <a:rPr lang="en-US" sz="2400" dirty="0"/>
                        <a:t>Operator</a:t>
                      </a:r>
                    </a:p>
                  </a:txBody>
                  <a:tcPr/>
                </a:tc>
                <a:tc>
                  <a:txBody>
                    <a:bodyPr/>
                    <a:lstStyle/>
                    <a:p>
                      <a:pPr algn="ctr"/>
                      <a:r>
                        <a:rPr lang="en-US" sz="2400" dirty="0"/>
                        <a:t>Example</a:t>
                      </a:r>
                    </a:p>
                  </a:txBody>
                  <a:tcPr/>
                </a:tc>
                <a:tc>
                  <a:txBody>
                    <a:bodyPr/>
                    <a:lstStyle/>
                    <a:p>
                      <a:pPr algn="ctr"/>
                      <a:r>
                        <a:rPr lang="en-US" sz="2400" dirty="0"/>
                        <a:t>Description</a:t>
                      </a:r>
                    </a:p>
                  </a:txBody>
                  <a:tcPr/>
                </a:tc>
                <a:extLst>
                  <a:ext uri="{0D108BD9-81ED-4DB2-BD59-A6C34878D82A}">
                    <a16:rowId xmlns:a16="http://schemas.microsoft.com/office/drawing/2014/main" val="2519127623"/>
                  </a:ext>
                </a:extLst>
              </a:tr>
              <a:tr h="370840">
                <a:tc>
                  <a:txBody>
                    <a:bodyPr/>
                    <a:lstStyle/>
                    <a:p>
                      <a:pPr algn="ctr"/>
                      <a:r>
                        <a:rPr lang="en-US" dirty="0"/>
                        <a:t>%</a:t>
                      </a:r>
                    </a:p>
                  </a:txBody>
                  <a:tcPr/>
                </a:tc>
                <a:tc>
                  <a:txBody>
                    <a:bodyPr/>
                    <a:lstStyle/>
                    <a:p>
                      <a:r>
                        <a:rPr lang="en-US" dirty="0"/>
                        <a:t>6%4 == 2</a:t>
                      </a:r>
                    </a:p>
                  </a:txBody>
                  <a:tcPr/>
                </a:tc>
                <a:tc>
                  <a:txBody>
                    <a:bodyPr/>
                    <a:lstStyle/>
                    <a:p>
                      <a:r>
                        <a:rPr lang="pt-BR" sz="1800" dirty="0"/>
                        <a:t>‘</a:t>
                      </a:r>
                      <a:r>
                        <a:rPr lang="pt-BR" sz="1800" b="1" i="1" dirty="0"/>
                        <a:t>%</a:t>
                      </a:r>
                      <a:r>
                        <a:rPr lang="pt-BR" sz="1800" dirty="0"/>
                        <a:t>’ is </a:t>
                      </a:r>
                      <a:r>
                        <a:rPr lang="pt-BR" sz="1800" b="1" i="1" dirty="0"/>
                        <a:t>modulus</a:t>
                      </a:r>
                      <a:r>
                        <a:rPr lang="pt-BR" sz="1800" dirty="0"/>
                        <a:t> and gives the remainder.</a:t>
                      </a:r>
                      <a:endParaRPr lang="en-US" dirty="0"/>
                    </a:p>
                  </a:txBody>
                  <a:tcPr anchor="ctr"/>
                </a:tc>
                <a:extLst>
                  <a:ext uri="{0D108BD9-81ED-4DB2-BD59-A6C34878D82A}">
                    <a16:rowId xmlns:a16="http://schemas.microsoft.com/office/drawing/2014/main" val="2474128068"/>
                  </a:ext>
                </a:extLst>
              </a:tr>
              <a:tr h="370840">
                <a:tc>
                  <a:txBody>
                    <a:bodyPr/>
                    <a:lstStyle/>
                    <a:p>
                      <a:pPr algn="ctr"/>
                      <a:r>
                        <a:rPr lang="en-US" dirty="0"/>
                        <a:t>++</a:t>
                      </a:r>
                    </a:p>
                  </a:txBody>
                  <a:tcPr/>
                </a:tc>
                <a:tc>
                  <a:txBody>
                    <a:bodyPr/>
                    <a:lstStyle/>
                    <a:p>
                      <a:r>
                        <a:rPr lang="en-US" dirty="0"/>
                        <a:t>a = 5, a++ == 6</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a:t>
                      </a:r>
                      <a:r>
                        <a:rPr lang="pt-BR" sz="1800" b="1" i="1" dirty="0"/>
                        <a:t>++</a:t>
                      </a:r>
                      <a:r>
                        <a:rPr lang="pt-BR" sz="1800" dirty="0"/>
                        <a:t>’ increments by 1. ‘</a:t>
                      </a:r>
                      <a:r>
                        <a:rPr lang="pt-BR" sz="1800" b="1" i="1" dirty="0"/>
                        <a:t>- -</a:t>
                      </a:r>
                      <a:r>
                        <a:rPr lang="pt-BR" sz="1800" dirty="0"/>
                        <a:t>’ decrements by 1.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Placed before the variable, ‘</a:t>
                      </a:r>
                      <a:r>
                        <a:rPr lang="pt-BR" sz="1800" b="1" i="1" dirty="0"/>
                        <a:t>++</a:t>
                      </a:r>
                      <a:r>
                        <a:rPr lang="pt-BR" sz="1800" dirty="0"/>
                        <a:t>’ or ‘</a:t>
                      </a:r>
                      <a:r>
                        <a:rPr lang="pt-BR" sz="1800" b="1" i="1" dirty="0"/>
                        <a:t>- -</a:t>
                      </a:r>
                      <a:r>
                        <a:rPr lang="pt-BR" sz="1800" dirty="0"/>
                        <a:t>’ occurs before the action. Placed after the variable, ‘</a:t>
                      </a:r>
                      <a:r>
                        <a:rPr lang="pt-BR" sz="1800" b="1" i="1" dirty="0"/>
                        <a:t>++</a:t>
                      </a:r>
                      <a:r>
                        <a:rPr lang="pt-BR" sz="1800" dirty="0"/>
                        <a:t>’ or ‘</a:t>
                      </a:r>
                      <a:r>
                        <a:rPr lang="pt-BR" sz="1800" b="1" i="1" dirty="0"/>
                        <a:t>- -</a:t>
                      </a:r>
                      <a:r>
                        <a:rPr lang="pt-BR" sz="1800" dirty="0"/>
                        <a:t>’ happens after the action. </a:t>
                      </a:r>
                    </a:p>
                  </a:txBody>
                  <a:tcPr anchor="ctr"/>
                </a:tc>
                <a:extLst>
                  <a:ext uri="{0D108BD9-81ED-4DB2-BD59-A6C34878D82A}">
                    <a16:rowId xmlns:a16="http://schemas.microsoft.com/office/drawing/2014/main" val="4124910808"/>
                  </a:ext>
                </a:extLst>
              </a:tr>
              <a:tr h="370840">
                <a:tc>
                  <a:txBody>
                    <a:bodyPr/>
                    <a:lstStyle/>
                    <a:p>
                      <a:pPr algn="ctr"/>
                      <a:r>
                        <a:rPr lang="en-US" dirty="0"/>
                        <a:t>- -</a:t>
                      </a:r>
                    </a:p>
                  </a:txBody>
                  <a:tcPr/>
                </a:tc>
                <a:tc>
                  <a:txBody>
                    <a:bodyPr/>
                    <a:lstStyle/>
                    <a:p>
                      <a:r>
                        <a:rPr lang="en-US" dirty="0"/>
                        <a:t>a = 5, a- - == 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p>
                  </a:txBody>
                  <a:tcPr/>
                </a:tc>
                <a:extLst>
                  <a:ext uri="{0D108BD9-81ED-4DB2-BD59-A6C34878D82A}">
                    <a16:rowId xmlns:a16="http://schemas.microsoft.com/office/drawing/2014/main" val="4013903104"/>
                  </a:ext>
                </a:extLst>
              </a:tr>
              <a:tr h="370840">
                <a:tc>
                  <a:txBody>
                    <a:bodyPr/>
                    <a:lstStyle/>
                    <a:p>
                      <a:pPr algn="ctr"/>
                      <a:r>
                        <a:rPr lang="en-US" dirty="0"/>
                        <a:t>**</a:t>
                      </a:r>
                    </a:p>
                  </a:txBody>
                  <a:tcPr/>
                </a:tc>
                <a:tc>
                  <a:txBody>
                    <a:bodyPr/>
                    <a:lstStyle/>
                    <a:p>
                      <a:r>
                        <a:rPr lang="pt-BR" sz="1800" dirty="0"/>
                        <a:t>a == 4, b == 3;   </a:t>
                      </a:r>
                      <a:r>
                        <a:rPr lang="pt-BR" sz="1800" b="1" i="1" dirty="0"/>
                        <a:t>a**b == 48</a:t>
                      </a:r>
                      <a:r>
                        <a:rPr lang="pt-BR" sz="1800"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a:t>
                      </a:r>
                      <a:r>
                        <a:rPr lang="pt-BR" sz="1800" b="1" i="1" dirty="0"/>
                        <a:t>**</a:t>
                      </a:r>
                      <a:r>
                        <a:rPr lang="pt-BR" sz="1800" dirty="0"/>
                        <a:t>’ is the exponent operator. </a:t>
                      </a:r>
                      <a:r>
                        <a:rPr lang="pt-BR" sz="1800" b="1" i="1" dirty="0"/>
                        <a:t>a</a:t>
                      </a:r>
                      <a:r>
                        <a:rPr lang="pt-BR" sz="1800" dirty="0"/>
                        <a:t> is multiplied by itself </a:t>
                      </a:r>
                      <a:r>
                        <a:rPr lang="pt-BR" sz="1800" b="1" i="1" dirty="0"/>
                        <a:t>b</a:t>
                      </a:r>
                      <a:r>
                        <a:rPr lang="pt-BR" sz="1800" dirty="0"/>
                        <a:t> times.</a:t>
                      </a:r>
                    </a:p>
                  </a:txBody>
                  <a:tcPr anchor="ctr"/>
                </a:tc>
                <a:extLst>
                  <a:ext uri="{0D108BD9-81ED-4DB2-BD59-A6C34878D82A}">
                    <a16:rowId xmlns:a16="http://schemas.microsoft.com/office/drawing/2014/main" val="193823689"/>
                  </a:ext>
                </a:extLst>
              </a:tr>
              <a:tr h="370840">
                <a:tc>
                  <a:txBody>
                    <a:bodyPr/>
                    <a:lstStyle/>
                    <a:p>
                      <a:pPr algn="ctr"/>
                      <a:r>
                        <a:rPr lang="en-US" dirty="0"/>
                        <a:t>+=</a:t>
                      </a:r>
                    </a:p>
                  </a:txBody>
                  <a:tcPr/>
                </a:tc>
                <a:tc>
                  <a:txBody>
                    <a:bodyPr/>
                    <a:lstStyle/>
                    <a:p>
                      <a:r>
                        <a:rPr lang="en-US" dirty="0"/>
                        <a:t>let n = 2;   n += 5 == 7</a:t>
                      </a:r>
                    </a:p>
                  </a:txBody>
                  <a:tcPr/>
                </a:tc>
                <a:tc rowSpan="4">
                  <a:txBody>
                    <a:bodyPr/>
                    <a:lstStyle/>
                    <a:p>
                      <a:r>
                        <a:rPr lang="en-US" i="0" dirty="0"/>
                        <a:t>Modify-in-place. Shorthand notation to add, subtract, multiply or divide then save the result to the </a:t>
                      </a:r>
                      <a:r>
                        <a:rPr lang="en-US" b="1" i="1" dirty="0"/>
                        <a:t>left-hand variable;</a:t>
                      </a:r>
                    </a:p>
                  </a:txBody>
                  <a:tcPr anchor="ctr"/>
                </a:tc>
                <a:extLst>
                  <a:ext uri="{0D108BD9-81ED-4DB2-BD59-A6C34878D82A}">
                    <a16:rowId xmlns:a16="http://schemas.microsoft.com/office/drawing/2014/main" val="1641726252"/>
                  </a:ext>
                </a:extLst>
              </a:tr>
              <a:tr h="370840">
                <a:tc>
                  <a:txBody>
                    <a:bodyPr/>
                    <a:lstStyle/>
                    <a:p>
                      <a:pPr algn="ct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n = 2;   n -= 5 == -3</a:t>
                      </a:r>
                    </a:p>
                  </a:txBody>
                  <a:tcPr/>
                </a:tc>
                <a:tc vMerge="1">
                  <a:txBody>
                    <a:bodyPr/>
                    <a:lstStyle/>
                    <a:p>
                      <a:endParaRPr lang="en-US" dirty="0"/>
                    </a:p>
                  </a:txBody>
                  <a:tcPr/>
                </a:tc>
                <a:extLst>
                  <a:ext uri="{0D108BD9-81ED-4DB2-BD59-A6C34878D82A}">
                    <a16:rowId xmlns:a16="http://schemas.microsoft.com/office/drawing/2014/main" val="290114134"/>
                  </a:ext>
                </a:extLst>
              </a:tr>
              <a:tr h="370840">
                <a:tc>
                  <a:txBody>
                    <a:bodyPr/>
                    <a:lstStyle/>
                    <a:p>
                      <a:pPr algn="ctr"/>
                      <a:r>
                        <a:rPr lang="en-US" dirty="0"/>
                        <a:t>*=</a:t>
                      </a:r>
                    </a:p>
                  </a:txBody>
                  <a:tcPr/>
                </a:tc>
                <a:tc>
                  <a:txBody>
                    <a:bodyPr/>
                    <a:lstStyle/>
                    <a:p>
                      <a:r>
                        <a:rPr lang="en-US" dirty="0"/>
                        <a:t>let n = 2;  n *= 5 == 10</a:t>
                      </a:r>
                    </a:p>
                  </a:txBody>
                  <a:tcPr/>
                </a:tc>
                <a:tc vMerge="1">
                  <a:txBody>
                    <a:bodyPr/>
                    <a:lstStyle/>
                    <a:p>
                      <a:endParaRPr lang="en-US" dirty="0"/>
                    </a:p>
                  </a:txBody>
                  <a:tcPr/>
                </a:tc>
                <a:extLst>
                  <a:ext uri="{0D108BD9-81ED-4DB2-BD59-A6C34878D82A}">
                    <a16:rowId xmlns:a16="http://schemas.microsoft.com/office/drawing/2014/main" val="209107624"/>
                  </a:ext>
                </a:extLst>
              </a:tr>
              <a:tr h="370840">
                <a:tc>
                  <a:txBody>
                    <a:bodyPr/>
                    <a:lstStyle/>
                    <a:p>
                      <a:pPr algn="ctr"/>
                      <a:r>
                        <a:rPr lang="en-US" dirty="0"/>
                        <a:t>/=</a:t>
                      </a:r>
                    </a:p>
                  </a:txBody>
                  <a:tcPr/>
                </a:tc>
                <a:tc>
                  <a:txBody>
                    <a:bodyPr/>
                    <a:lstStyle/>
                    <a:p>
                      <a:r>
                        <a:rPr lang="en-US" dirty="0"/>
                        <a:t>let n = 10;   n /= 5 == 2</a:t>
                      </a:r>
                    </a:p>
                  </a:txBody>
                  <a:tcPr/>
                </a:tc>
                <a:tc vMerge="1">
                  <a:txBody>
                    <a:bodyPr/>
                    <a:lstStyle/>
                    <a:p>
                      <a:endParaRPr lang="en-US" dirty="0"/>
                    </a:p>
                  </a:txBody>
                  <a:tcPr/>
                </a:tc>
                <a:extLst>
                  <a:ext uri="{0D108BD9-81ED-4DB2-BD59-A6C34878D82A}">
                    <a16:rowId xmlns:a16="http://schemas.microsoft.com/office/drawing/2014/main" val="1281298550"/>
                  </a:ext>
                </a:extLst>
              </a:tr>
            </a:tbl>
          </a:graphicData>
        </a:graphic>
      </p:graphicFrame>
    </p:spTree>
    <p:extLst>
      <p:ext uri="{BB962C8B-B14F-4D97-AF65-F5344CB8AC3E}">
        <p14:creationId xmlns:p14="http://schemas.microsoft.com/office/powerpoint/2010/main" val="265018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ED85-12EF-4613-A45A-E19F828AF6E4}"/>
              </a:ext>
            </a:extLst>
          </p:cNvPr>
          <p:cNvSpPr>
            <a:spLocks noGrp="1"/>
          </p:cNvSpPr>
          <p:nvPr>
            <p:ph type="title"/>
          </p:nvPr>
        </p:nvSpPr>
        <p:spPr/>
        <p:txBody>
          <a:bodyPr>
            <a:normAutofit/>
          </a:bodyPr>
          <a:lstStyle/>
          <a:p>
            <a:r>
              <a:rPr lang="en-US" dirty="0"/>
              <a:t>JS – =, ==, and === Operators</a:t>
            </a:r>
            <a:br>
              <a:rPr lang="en-US" dirty="0"/>
            </a:br>
            <a:r>
              <a:rPr lang="en-US" sz="1400" dirty="0">
                <a:hlinkClick r:id="rId2"/>
              </a:rPr>
              <a:t>https://javascript.info/object#copying-by-reference</a:t>
            </a:r>
            <a:endParaRPr lang="en-US" dirty="0"/>
          </a:p>
        </p:txBody>
      </p:sp>
      <p:graphicFrame>
        <p:nvGraphicFramePr>
          <p:cNvPr id="4" name="Table 4">
            <a:extLst>
              <a:ext uri="{FF2B5EF4-FFF2-40B4-BE49-F238E27FC236}">
                <a16:creationId xmlns:a16="http://schemas.microsoft.com/office/drawing/2014/main" id="{147035FE-EEE8-4FA7-903A-ADC412020150}"/>
              </a:ext>
            </a:extLst>
          </p:cNvPr>
          <p:cNvGraphicFramePr>
            <a:graphicFrameLocks noGrp="1"/>
          </p:cNvGraphicFramePr>
          <p:nvPr>
            <p:ph idx="1"/>
            <p:extLst>
              <p:ext uri="{D42A27DB-BD31-4B8C-83A1-F6EECF244321}">
                <p14:modId xmlns:p14="http://schemas.microsoft.com/office/powerpoint/2010/main" val="3352922545"/>
              </p:ext>
            </p:extLst>
          </p:nvPr>
        </p:nvGraphicFramePr>
        <p:xfrm>
          <a:off x="321275" y="2076298"/>
          <a:ext cx="5552303" cy="2291080"/>
        </p:xfrm>
        <a:graphic>
          <a:graphicData uri="http://schemas.openxmlformats.org/drawingml/2006/table">
            <a:tbl>
              <a:tblPr firstRow="1" bandRow="1">
                <a:tableStyleId>{5C22544A-7EE6-4342-B048-85BDC9FD1C3A}</a:tableStyleId>
              </a:tblPr>
              <a:tblGrid>
                <a:gridCol w="1743016">
                  <a:extLst>
                    <a:ext uri="{9D8B030D-6E8A-4147-A177-3AD203B41FA5}">
                      <a16:colId xmlns:a16="http://schemas.microsoft.com/office/drawing/2014/main" val="292645959"/>
                    </a:ext>
                  </a:extLst>
                </a:gridCol>
                <a:gridCol w="1958519">
                  <a:extLst>
                    <a:ext uri="{9D8B030D-6E8A-4147-A177-3AD203B41FA5}">
                      <a16:colId xmlns:a16="http://schemas.microsoft.com/office/drawing/2014/main" val="2483212478"/>
                    </a:ext>
                  </a:extLst>
                </a:gridCol>
                <a:gridCol w="1850768">
                  <a:extLst>
                    <a:ext uri="{9D8B030D-6E8A-4147-A177-3AD203B41FA5}">
                      <a16:colId xmlns:a16="http://schemas.microsoft.com/office/drawing/2014/main" val="1393975201"/>
                    </a:ext>
                  </a:extLst>
                </a:gridCol>
              </a:tblGrid>
              <a:tr h="370840">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extLst>
                  <a:ext uri="{0D108BD9-81ED-4DB2-BD59-A6C34878D82A}">
                    <a16:rowId xmlns:a16="http://schemas.microsoft.com/office/drawing/2014/main" val="386697163"/>
                  </a:ext>
                </a:extLst>
              </a:tr>
              <a:tr h="370840">
                <a:tc>
                  <a:txBody>
                    <a:bodyPr/>
                    <a:lstStyle/>
                    <a:p>
                      <a:pPr algn="ctr"/>
                      <a:r>
                        <a:rPr lang="en-US" dirty="0"/>
                        <a:t>Assignment</a:t>
                      </a:r>
                    </a:p>
                  </a:txBody>
                  <a:tcPr/>
                </a:tc>
                <a:tc>
                  <a:txBody>
                    <a:bodyPr/>
                    <a:lstStyle/>
                    <a:p>
                      <a:pPr algn="ctr"/>
                      <a:r>
                        <a:rPr lang="en-US" dirty="0"/>
                        <a:t>Equality</a:t>
                      </a:r>
                    </a:p>
                  </a:txBody>
                  <a:tcPr/>
                </a:tc>
                <a:tc>
                  <a:txBody>
                    <a:bodyPr/>
                    <a:lstStyle/>
                    <a:p>
                      <a:pPr algn="ctr"/>
                      <a:r>
                        <a:rPr lang="en-US" dirty="0"/>
                        <a:t>Strict equality</a:t>
                      </a:r>
                    </a:p>
                  </a:txBody>
                  <a:tcPr/>
                </a:tc>
                <a:extLst>
                  <a:ext uri="{0D108BD9-81ED-4DB2-BD59-A6C34878D82A}">
                    <a16:rowId xmlns:a16="http://schemas.microsoft.com/office/drawing/2014/main" val="3527128898"/>
                  </a:ext>
                </a:extLst>
              </a:tr>
              <a:tr h="370840">
                <a:tc rowSpan="3">
                  <a:txBody>
                    <a:bodyPr/>
                    <a:lstStyle/>
                    <a:p>
                      <a:r>
                        <a:rPr lang="en-US" dirty="0"/>
                        <a:t>Let a = { };  </a:t>
                      </a:r>
                    </a:p>
                    <a:p>
                      <a:r>
                        <a:rPr lang="en-US" dirty="0"/>
                        <a:t>Let c = { };</a:t>
                      </a:r>
                    </a:p>
                    <a:p>
                      <a:r>
                        <a:rPr lang="en-US" dirty="0"/>
                        <a:t>let b = a;</a:t>
                      </a:r>
                    </a:p>
                    <a:p>
                      <a:r>
                        <a:rPr lang="en-US" dirty="0"/>
                        <a:t>Let d = “134”;</a:t>
                      </a:r>
                    </a:p>
                    <a:p>
                      <a:r>
                        <a:rPr lang="en-US" dirty="0"/>
                        <a:t>Let e = 134</a:t>
                      </a:r>
                    </a:p>
                  </a:txBody>
                  <a:tcPr/>
                </a:tc>
                <a:tc>
                  <a:txBody>
                    <a:bodyPr/>
                    <a:lstStyle/>
                    <a:p>
                      <a:r>
                        <a:rPr lang="en-US" dirty="0"/>
                        <a:t>a == b == true</a:t>
                      </a:r>
                    </a:p>
                  </a:txBody>
                  <a:tcPr/>
                </a:tc>
                <a:tc>
                  <a:txBody>
                    <a:bodyPr/>
                    <a:lstStyle/>
                    <a:p>
                      <a:r>
                        <a:rPr lang="en-US" dirty="0"/>
                        <a:t>a === b == true</a:t>
                      </a:r>
                    </a:p>
                  </a:txBody>
                  <a:tcPr/>
                </a:tc>
                <a:extLst>
                  <a:ext uri="{0D108BD9-81ED-4DB2-BD59-A6C34878D82A}">
                    <a16:rowId xmlns:a16="http://schemas.microsoft.com/office/drawing/2014/main" val="2201817345"/>
                  </a:ext>
                </a:extLst>
              </a:tr>
              <a:tr h="370840">
                <a:tc vMerge="1">
                  <a:txBody>
                    <a:bodyPr/>
                    <a:lstStyle/>
                    <a:p>
                      <a:endParaRPr lang="en-US" dirty="0"/>
                    </a:p>
                  </a:txBody>
                  <a:tcPr/>
                </a:tc>
                <a:tc>
                  <a:txBody>
                    <a:bodyPr/>
                    <a:lstStyle/>
                    <a:p>
                      <a:r>
                        <a:rPr lang="en-US" dirty="0"/>
                        <a:t>a == c == false</a:t>
                      </a:r>
                    </a:p>
                  </a:txBody>
                  <a:tcPr/>
                </a:tc>
                <a:tc>
                  <a:txBody>
                    <a:bodyPr/>
                    <a:lstStyle/>
                    <a:p>
                      <a:r>
                        <a:rPr lang="en-US" dirty="0"/>
                        <a:t>a === c == false</a:t>
                      </a:r>
                    </a:p>
                  </a:txBody>
                  <a:tcPr/>
                </a:tc>
                <a:extLst>
                  <a:ext uri="{0D108BD9-81ED-4DB2-BD59-A6C34878D82A}">
                    <a16:rowId xmlns:a16="http://schemas.microsoft.com/office/drawing/2014/main" val="2945303591"/>
                  </a:ext>
                </a:extLst>
              </a:tr>
              <a:tr h="370840">
                <a:tc vMerge="1">
                  <a:txBody>
                    <a:bodyPr/>
                    <a:lstStyle/>
                    <a:p>
                      <a:endParaRPr lang="en-US" dirty="0"/>
                    </a:p>
                  </a:txBody>
                  <a:tcPr/>
                </a:tc>
                <a:tc>
                  <a:txBody>
                    <a:bodyPr/>
                    <a:lstStyle/>
                    <a:p>
                      <a:r>
                        <a:rPr lang="en-US" dirty="0"/>
                        <a:t>d == e == true</a:t>
                      </a:r>
                    </a:p>
                  </a:txBody>
                  <a:tcPr/>
                </a:tc>
                <a:tc>
                  <a:txBody>
                    <a:bodyPr/>
                    <a:lstStyle/>
                    <a:p>
                      <a:r>
                        <a:rPr lang="en-US" dirty="0"/>
                        <a:t>d === e == false</a:t>
                      </a:r>
                    </a:p>
                  </a:txBody>
                  <a:tcPr/>
                </a:tc>
                <a:extLst>
                  <a:ext uri="{0D108BD9-81ED-4DB2-BD59-A6C34878D82A}">
                    <a16:rowId xmlns:a16="http://schemas.microsoft.com/office/drawing/2014/main" val="2717181123"/>
                  </a:ext>
                </a:extLst>
              </a:tr>
            </a:tbl>
          </a:graphicData>
        </a:graphic>
      </p:graphicFrame>
      <p:pic>
        <p:nvPicPr>
          <p:cNvPr id="6" name="Picture 5">
            <a:extLst>
              <a:ext uri="{FF2B5EF4-FFF2-40B4-BE49-F238E27FC236}">
                <a16:creationId xmlns:a16="http://schemas.microsoft.com/office/drawing/2014/main" id="{0E511D36-9DB4-459E-8AB7-DB1C14471B38}"/>
              </a:ext>
            </a:extLst>
          </p:cNvPr>
          <p:cNvPicPr>
            <a:picLocks noChangeAspect="1"/>
          </p:cNvPicPr>
          <p:nvPr/>
        </p:nvPicPr>
        <p:blipFill>
          <a:blip r:embed="rId3"/>
          <a:stretch>
            <a:fillRect/>
          </a:stretch>
        </p:blipFill>
        <p:spPr>
          <a:xfrm>
            <a:off x="6096000" y="1699190"/>
            <a:ext cx="6041677" cy="5098366"/>
          </a:xfrm>
          <a:prstGeom prst="rect">
            <a:avLst/>
          </a:prstGeom>
          <a:effectLst>
            <a:glow rad="63500">
              <a:schemeClr val="accent2"/>
            </a:glow>
          </a:effectLst>
        </p:spPr>
      </p:pic>
    </p:spTree>
    <p:extLst>
      <p:ext uri="{BB962C8B-B14F-4D97-AF65-F5344CB8AC3E}">
        <p14:creationId xmlns:p14="http://schemas.microsoft.com/office/powerpoint/2010/main" val="96430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C60B-7CB4-49B4-8523-572EDEDF6E56}"/>
              </a:ext>
            </a:extLst>
          </p:cNvPr>
          <p:cNvSpPr>
            <a:spLocks noGrp="1"/>
          </p:cNvSpPr>
          <p:nvPr>
            <p:ph type="title"/>
          </p:nvPr>
        </p:nvSpPr>
        <p:spPr/>
        <p:txBody>
          <a:bodyPr>
            <a:normAutofit/>
          </a:bodyPr>
          <a:lstStyle/>
          <a:p>
            <a:r>
              <a:rPr lang="en-US" dirty="0"/>
              <a:t>Truthy/Falsy</a:t>
            </a:r>
            <a:br>
              <a:rPr lang="en-US" dirty="0"/>
            </a:br>
            <a:r>
              <a:rPr lang="en-US" sz="1400" dirty="0">
                <a:hlinkClick r:id="rId2"/>
              </a:rPr>
              <a:t>https://javascript.info/logical-operators</a:t>
            </a:r>
            <a:br>
              <a:rPr lang="en-US" sz="1400" dirty="0"/>
            </a:br>
            <a:r>
              <a:rPr lang="en-US" sz="1400" dirty="0">
                <a:hlinkClick r:id="rId3"/>
              </a:rPr>
              <a:t>https://developer.mozilla.org/en-US/docs/Glossary/Truthy</a:t>
            </a:r>
            <a:br>
              <a:rPr lang="en-US" sz="1400" dirty="0"/>
            </a:br>
            <a:r>
              <a:rPr lang="en-US" sz="1400" dirty="0">
                <a:hlinkClick r:id="rId4"/>
              </a:rPr>
              <a:t>https://developer.mozilla.org/en-US/docs/Glossary/Falsy</a:t>
            </a:r>
            <a:endParaRPr lang="en-US" dirty="0"/>
          </a:p>
        </p:txBody>
      </p:sp>
      <p:sp>
        <p:nvSpPr>
          <p:cNvPr id="3" name="Content Placeholder 2">
            <a:extLst>
              <a:ext uri="{FF2B5EF4-FFF2-40B4-BE49-F238E27FC236}">
                <a16:creationId xmlns:a16="http://schemas.microsoft.com/office/drawing/2014/main" id="{280AAAA9-AFF7-4388-880C-88CCAC9091E8}"/>
              </a:ext>
            </a:extLst>
          </p:cNvPr>
          <p:cNvSpPr>
            <a:spLocks noGrp="1"/>
          </p:cNvSpPr>
          <p:nvPr>
            <p:ph idx="1"/>
          </p:nvPr>
        </p:nvSpPr>
        <p:spPr>
          <a:xfrm>
            <a:off x="2821719" y="2064764"/>
            <a:ext cx="2495717" cy="3798937"/>
          </a:xfrm>
          <a:ln w="25400">
            <a:solidFill>
              <a:schemeClr val="accent2"/>
            </a:solidFill>
          </a:ln>
        </p:spPr>
        <p:txBody>
          <a:bodyPr>
            <a:normAutofit lnSpcReduction="10000"/>
          </a:bodyPr>
          <a:lstStyle/>
          <a:p>
            <a:r>
              <a:rPr lang="en-US" sz="2400" dirty="0"/>
              <a:t>In JavaScript, a </a:t>
            </a:r>
            <a:r>
              <a:rPr lang="en-US" sz="2400" b="1" i="1" dirty="0"/>
              <a:t>truthy</a:t>
            </a:r>
            <a:r>
              <a:rPr lang="en-US" sz="2400" dirty="0"/>
              <a:t> value is a value that is </a:t>
            </a:r>
            <a:r>
              <a:rPr lang="en-US" sz="2400" u="sng" dirty="0"/>
              <a:t>considered</a:t>
            </a:r>
            <a:r>
              <a:rPr lang="en-US" sz="2400" dirty="0"/>
              <a:t> </a:t>
            </a:r>
            <a:r>
              <a:rPr lang="en-US" sz="2400" b="1" i="1" dirty="0"/>
              <a:t>true</a:t>
            </a:r>
            <a:r>
              <a:rPr lang="en-US" sz="2400" dirty="0"/>
              <a:t> when viewed in a </a:t>
            </a:r>
            <a:r>
              <a:rPr lang="en-US" sz="2400" b="1" i="1" dirty="0"/>
              <a:t>Boolean</a:t>
            </a:r>
            <a:r>
              <a:rPr lang="en-US" sz="2400" dirty="0"/>
              <a:t> context. All values are </a:t>
            </a:r>
            <a:r>
              <a:rPr lang="en-US" sz="2400" b="1" i="1" dirty="0"/>
              <a:t>truthy</a:t>
            </a:r>
            <a:r>
              <a:rPr lang="en-US" sz="2400" dirty="0"/>
              <a:t> unless they are defined as </a:t>
            </a:r>
            <a:r>
              <a:rPr lang="en-US" sz="2400" b="1" i="1" dirty="0" err="1"/>
              <a:t>falsy</a:t>
            </a:r>
            <a:r>
              <a:rPr lang="en-US" sz="2400" dirty="0"/>
              <a:t>.</a:t>
            </a:r>
          </a:p>
        </p:txBody>
      </p:sp>
      <p:pic>
        <p:nvPicPr>
          <p:cNvPr id="4" name="Picture 3">
            <a:extLst>
              <a:ext uri="{FF2B5EF4-FFF2-40B4-BE49-F238E27FC236}">
                <a16:creationId xmlns:a16="http://schemas.microsoft.com/office/drawing/2014/main" id="{A2F7A51C-39A0-48CD-A8FC-BDBF6B3BAFF0}"/>
              </a:ext>
            </a:extLst>
          </p:cNvPr>
          <p:cNvPicPr>
            <a:picLocks noChangeAspect="1"/>
          </p:cNvPicPr>
          <p:nvPr/>
        </p:nvPicPr>
        <p:blipFill>
          <a:blip r:embed="rId5"/>
          <a:stretch>
            <a:fillRect/>
          </a:stretch>
        </p:blipFill>
        <p:spPr>
          <a:xfrm>
            <a:off x="352655" y="2096705"/>
            <a:ext cx="2440242" cy="4511608"/>
          </a:xfrm>
          <a:prstGeom prst="rect">
            <a:avLst/>
          </a:prstGeom>
          <a:effectLst>
            <a:glow rad="63500">
              <a:schemeClr val="accent2"/>
            </a:glow>
          </a:effectLst>
        </p:spPr>
      </p:pic>
      <p:sp>
        <p:nvSpPr>
          <p:cNvPr id="5" name="Rectangle 4">
            <a:extLst>
              <a:ext uri="{FF2B5EF4-FFF2-40B4-BE49-F238E27FC236}">
                <a16:creationId xmlns:a16="http://schemas.microsoft.com/office/drawing/2014/main" id="{E3AA1BEE-D7D5-43FD-A694-B6A817F05C43}"/>
              </a:ext>
            </a:extLst>
          </p:cNvPr>
          <p:cNvSpPr/>
          <p:nvPr/>
        </p:nvSpPr>
        <p:spPr>
          <a:xfrm>
            <a:off x="5828251" y="4770839"/>
            <a:ext cx="3494653" cy="1569660"/>
          </a:xfrm>
          <a:prstGeom prst="rect">
            <a:avLst/>
          </a:prstGeom>
          <a:ln w="25400">
            <a:solidFill>
              <a:schemeClr val="accent2"/>
            </a:solidFill>
          </a:ln>
        </p:spPr>
        <p:txBody>
          <a:bodyPr wrap="square">
            <a:spAutoFit/>
          </a:bodyPr>
          <a:lstStyle/>
          <a:p>
            <a:r>
              <a:rPr lang="en-US" sz="2400" dirty="0"/>
              <a:t>A </a:t>
            </a:r>
            <a:r>
              <a:rPr lang="en-US" sz="2400" b="1" i="1" dirty="0" err="1"/>
              <a:t>falsy</a:t>
            </a:r>
            <a:r>
              <a:rPr lang="en-US" sz="2400" dirty="0"/>
              <a:t> value is a value that is </a:t>
            </a:r>
            <a:r>
              <a:rPr lang="en-US" sz="2400" u="sng" dirty="0"/>
              <a:t>considered</a:t>
            </a:r>
            <a:r>
              <a:rPr lang="en-US" sz="2400" dirty="0"/>
              <a:t> false when viewed in a Boolean context.</a:t>
            </a:r>
          </a:p>
        </p:txBody>
      </p:sp>
      <p:pic>
        <p:nvPicPr>
          <p:cNvPr id="6" name="Picture 5">
            <a:extLst>
              <a:ext uri="{FF2B5EF4-FFF2-40B4-BE49-F238E27FC236}">
                <a16:creationId xmlns:a16="http://schemas.microsoft.com/office/drawing/2014/main" id="{2646E5CC-2611-41E4-AC5F-B0A33E7F3D32}"/>
              </a:ext>
            </a:extLst>
          </p:cNvPr>
          <p:cNvPicPr>
            <a:picLocks noChangeAspect="1"/>
          </p:cNvPicPr>
          <p:nvPr/>
        </p:nvPicPr>
        <p:blipFill>
          <a:blip r:embed="rId6"/>
          <a:stretch>
            <a:fillRect/>
          </a:stretch>
        </p:blipFill>
        <p:spPr>
          <a:xfrm>
            <a:off x="5828251" y="2096704"/>
            <a:ext cx="5957465" cy="2674135"/>
          </a:xfrm>
          <a:prstGeom prst="rect">
            <a:avLst/>
          </a:prstGeom>
          <a:effectLst>
            <a:glow rad="63500">
              <a:schemeClr val="accent2"/>
            </a:glow>
          </a:effectLst>
        </p:spPr>
      </p:pic>
      <p:pic>
        <p:nvPicPr>
          <p:cNvPr id="7" name="Picture 6">
            <a:extLst>
              <a:ext uri="{FF2B5EF4-FFF2-40B4-BE49-F238E27FC236}">
                <a16:creationId xmlns:a16="http://schemas.microsoft.com/office/drawing/2014/main" id="{2587C44C-9363-4189-B2BE-0F07C4CE0D79}"/>
              </a:ext>
            </a:extLst>
          </p:cNvPr>
          <p:cNvPicPr>
            <a:picLocks noChangeAspect="1"/>
          </p:cNvPicPr>
          <p:nvPr/>
        </p:nvPicPr>
        <p:blipFill>
          <a:blip r:embed="rId7"/>
          <a:stretch>
            <a:fillRect/>
          </a:stretch>
        </p:blipFill>
        <p:spPr>
          <a:xfrm>
            <a:off x="9322904" y="3436044"/>
            <a:ext cx="2695347" cy="3250756"/>
          </a:xfrm>
          <a:prstGeom prst="rect">
            <a:avLst/>
          </a:prstGeom>
          <a:effectLst>
            <a:glow rad="63500">
              <a:schemeClr val="accent2"/>
            </a:glow>
          </a:effectLst>
        </p:spPr>
      </p:pic>
    </p:spTree>
    <p:extLst>
      <p:ext uri="{BB962C8B-B14F-4D97-AF65-F5344CB8AC3E}">
        <p14:creationId xmlns:p14="http://schemas.microsoft.com/office/powerpoint/2010/main" val="1391786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5EC5-1C35-42EC-B2C0-525DCFF11A84}"/>
              </a:ext>
            </a:extLst>
          </p:cNvPr>
          <p:cNvSpPr>
            <a:spLocks noGrp="1"/>
          </p:cNvSpPr>
          <p:nvPr>
            <p:ph type="title"/>
          </p:nvPr>
        </p:nvSpPr>
        <p:spPr/>
        <p:txBody>
          <a:bodyPr>
            <a:normAutofit fontScale="90000"/>
          </a:bodyPr>
          <a:lstStyle/>
          <a:p>
            <a:r>
              <a:rPr lang="en-US" dirty="0"/>
              <a:t>JavaScript – Math Helper Functions</a:t>
            </a:r>
            <a:br>
              <a:rPr lang="en-US" dirty="0"/>
            </a:br>
            <a:r>
              <a:rPr lang="en-US" sz="1400" dirty="0">
                <a:hlinkClick r:id="rId2"/>
              </a:rPr>
              <a:t>https://developer.mozilla.org/en-US/docs/Web/JavaScript/Reference/Global_Objects/Math</a:t>
            </a:r>
            <a:endParaRPr lang="en-US" dirty="0"/>
          </a:p>
        </p:txBody>
      </p:sp>
      <p:sp>
        <p:nvSpPr>
          <p:cNvPr id="3" name="Content Placeholder 2">
            <a:extLst>
              <a:ext uri="{FF2B5EF4-FFF2-40B4-BE49-F238E27FC236}">
                <a16:creationId xmlns:a16="http://schemas.microsoft.com/office/drawing/2014/main" id="{43507886-9798-47C3-AD6B-185AA9BA0A1F}"/>
              </a:ext>
            </a:extLst>
          </p:cNvPr>
          <p:cNvSpPr>
            <a:spLocks noGrp="1"/>
          </p:cNvSpPr>
          <p:nvPr>
            <p:ph idx="1"/>
          </p:nvPr>
        </p:nvSpPr>
        <p:spPr>
          <a:xfrm>
            <a:off x="518160" y="1826968"/>
            <a:ext cx="11155680" cy="931561"/>
          </a:xfrm>
        </p:spPr>
        <p:txBody>
          <a:bodyPr>
            <a:normAutofit fontScale="92500"/>
          </a:bodyPr>
          <a:lstStyle/>
          <a:p>
            <a:pPr algn="ctr"/>
            <a:r>
              <a:rPr lang="en-US" sz="2800" dirty="0"/>
              <a:t>JavaScript has a built-in Math object which contains a small library of mathematical functions and constants.</a:t>
            </a:r>
          </a:p>
        </p:txBody>
      </p:sp>
      <p:graphicFrame>
        <p:nvGraphicFramePr>
          <p:cNvPr id="4" name="Table 4">
            <a:extLst>
              <a:ext uri="{FF2B5EF4-FFF2-40B4-BE49-F238E27FC236}">
                <a16:creationId xmlns:a16="http://schemas.microsoft.com/office/drawing/2014/main" id="{95B60FD1-1A12-41E8-B378-1EB0F9E35F9A}"/>
              </a:ext>
            </a:extLst>
          </p:cNvPr>
          <p:cNvGraphicFramePr>
            <a:graphicFrameLocks noGrp="1"/>
          </p:cNvGraphicFramePr>
          <p:nvPr>
            <p:extLst>
              <p:ext uri="{D42A27DB-BD31-4B8C-83A1-F6EECF244321}">
                <p14:modId xmlns:p14="http://schemas.microsoft.com/office/powerpoint/2010/main" val="1887295898"/>
              </p:ext>
            </p:extLst>
          </p:nvPr>
        </p:nvGraphicFramePr>
        <p:xfrm>
          <a:off x="548640" y="2845028"/>
          <a:ext cx="11155680" cy="3759200"/>
        </p:xfrm>
        <a:graphic>
          <a:graphicData uri="http://schemas.openxmlformats.org/drawingml/2006/table">
            <a:tbl>
              <a:tblPr firstRow="1" bandRow="1">
                <a:tableStyleId>{5C22544A-7EE6-4342-B048-85BDC9FD1C3A}</a:tableStyleId>
              </a:tblPr>
              <a:tblGrid>
                <a:gridCol w="2150899">
                  <a:extLst>
                    <a:ext uri="{9D8B030D-6E8A-4147-A177-3AD203B41FA5}">
                      <a16:colId xmlns:a16="http://schemas.microsoft.com/office/drawing/2014/main" val="2212378596"/>
                    </a:ext>
                  </a:extLst>
                </a:gridCol>
                <a:gridCol w="4232602">
                  <a:extLst>
                    <a:ext uri="{9D8B030D-6E8A-4147-A177-3AD203B41FA5}">
                      <a16:colId xmlns:a16="http://schemas.microsoft.com/office/drawing/2014/main" val="158351978"/>
                    </a:ext>
                  </a:extLst>
                </a:gridCol>
                <a:gridCol w="4772179">
                  <a:extLst>
                    <a:ext uri="{9D8B030D-6E8A-4147-A177-3AD203B41FA5}">
                      <a16:colId xmlns:a16="http://schemas.microsoft.com/office/drawing/2014/main" val="1437675538"/>
                    </a:ext>
                  </a:extLst>
                </a:gridCol>
              </a:tblGrid>
              <a:tr h="370840">
                <a:tc>
                  <a:txBody>
                    <a:bodyPr/>
                    <a:lstStyle/>
                    <a:p>
                      <a:pPr algn="ctr"/>
                      <a:r>
                        <a:rPr lang="en-US" sz="2400" dirty="0"/>
                        <a:t>Function</a:t>
                      </a:r>
                    </a:p>
                  </a:txBody>
                  <a:tcPr/>
                </a:tc>
                <a:tc>
                  <a:txBody>
                    <a:bodyPr/>
                    <a:lstStyle/>
                    <a:p>
                      <a:pPr algn="ctr"/>
                      <a:r>
                        <a:rPr lang="en-US" sz="2400" dirty="0"/>
                        <a:t>Description</a:t>
                      </a:r>
                    </a:p>
                  </a:txBody>
                  <a:tcPr/>
                </a:tc>
                <a:tc>
                  <a:txBody>
                    <a:bodyPr/>
                    <a:lstStyle/>
                    <a:p>
                      <a:pPr algn="ctr"/>
                      <a:r>
                        <a:rPr lang="en-US" sz="2400" dirty="0"/>
                        <a:t>Example</a:t>
                      </a:r>
                    </a:p>
                  </a:txBody>
                  <a:tcPr/>
                </a:tc>
                <a:extLst>
                  <a:ext uri="{0D108BD9-81ED-4DB2-BD59-A6C34878D82A}">
                    <a16:rowId xmlns:a16="http://schemas.microsoft.com/office/drawing/2014/main" val="803231216"/>
                  </a:ext>
                </a:extLst>
              </a:tr>
              <a:tr h="370840">
                <a:tc>
                  <a:txBody>
                    <a:bodyPr/>
                    <a:lstStyle/>
                    <a:p>
                      <a:r>
                        <a:rPr lang="en-US" dirty="0" err="1"/>
                        <a:t>Math.random</a:t>
                      </a:r>
                      <a:r>
                        <a:rPr lang="en-US" dirty="0"/>
                        <a:t>();</a:t>
                      </a:r>
                    </a:p>
                  </a:txBody>
                  <a:tcPr/>
                </a:tc>
                <a:tc>
                  <a:txBody>
                    <a:bodyPr/>
                    <a:lstStyle/>
                    <a:p>
                      <a:r>
                        <a:rPr lang="en-US" dirty="0"/>
                        <a:t>returns a floating-point, pseudo-random number in the range 0 to less than 1</a:t>
                      </a:r>
                    </a:p>
                  </a:txBody>
                  <a:tcPr/>
                </a:tc>
                <a:tc>
                  <a:txBody>
                    <a:bodyPr/>
                    <a:lstStyle/>
                    <a:p>
                      <a:r>
                        <a:rPr lang="en-US" dirty="0" err="1"/>
                        <a:t>Math.random</a:t>
                      </a:r>
                      <a:r>
                        <a:rPr lang="en-US" dirty="0"/>
                        <a:t>()*10;  </a:t>
                      </a:r>
                      <a:r>
                        <a:rPr lang="en-US" dirty="0">
                          <a:solidFill>
                            <a:srgbClr val="00B050"/>
                          </a:solidFill>
                        </a:rPr>
                        <a:t>//3.229976827519583</a:t>
                      </a:r>
                    </a:p>
                  </a:txBody>
                  <a:tcPr/>
                </a:tc>
                <a:extLst>
                  <a:ext uri="{0D108BD9-81ED-4DB2-BD59-A6C34878D82A}">
                    <a16:rowId xmlns:a16="http://schemas.microsoft.com/office/drawing/2014/main" val="711869275"/>
                  </a:ext>
                </a:extLst>
              </a:tr>
              <a:tr h="370840">
                <a:tc>
                  <a:txBody>
                    <a:bodyPr/>
                    <a:lstStyle/>
                    <a:p>
                      <a:r>
                        <a:rPr lang="en-US" dirty="0" err="1"/>
                        <a:t>Math.abs</a:t>
                      </a:r>
                      <a:r>
                        <a:rPr lang="en-US" dirty="0"/>
                        <a:t>(x);</a:t>
                      </a:r>
                    </a:p>
                  </a:txBody>
                  <a:tcPr/>
                </a:tc>
                <a:tc>
                  <a:txBody>
                    <a:bodyPr/>
                    <a:lstStyle/>
                    <a:p>
                      <a:r>
                        <a:rPr lang="en-US" dirty="0"/>
                        <a:t>returns the absolute value of a number</a:t>
                      </a:r>
                    </a:p>
                  </a:txBody>
                  <a:tcPr/>
                </a:tc>
                <a:tc>
                  <a:txBody>
                    <a:bodyPr/>
                    <a:lstStyle/>
                    <a:p>
                      <a:r>
                        <a:rPr lang="en-US" dirty="0" err="1"/>
                        <a:t>Math.abs</a:t>
                      </a:r>
                      <a:r>
                        <a:rPr lang="en-US" dirty="0"/>
                        <a:t>(-10 – 6.3);   </a:t>
                      </a:r>
                      <a:r>
                        <a:rPr lang="en-US" dirty="0">
                          <a:solidFill>
                            <a:srgbClr val="00B050"/>
                          </a:solidFill>
                        </a:rPr>
                        <a:t>//16.3</a:t>
                      </a:r>
                    </a:p>
                  </a:txBody>
                  <a:tcPr/>
                </a:tc>
                <a:extLst>
                  <a:ext uri="{0D108BD9-81ED-4DB2-BD59-A6C34878D82A}">
                    <a16:rowId xmlns:a16="http://schemas.microsoft.com/office/drawing/2014/main" val="321230955"/>
                  </a:ext>
                </a:extLst>
              </a:tr>
              <a:tr h="370840">
                <a:tc>
                  <a:txBody>
                    <a:bodyPr/>
                    <a:lstStyle/>
                    <a:p>
                      <a:r>
                        <a:rPr lang="en-US" dirty="0" err="1"/>
                        <a:t>Math.pow</a:t>
                      </a:r>
                      <a:r>
                        <a:rPr lang="en-US" dirty="0"/>
                        <a:t>(</a:t>
                      </a:r>
                      <a:r>
                        <a:rPr lang="en-US" dirty="0" err="1"/>
                        <a:t>x,y</a:t>
                      </a:r>
                      <a:r>
                        <a:rPr lang="en-US" dirty="0"/>
                        <a:t>);</a:t>
                      </a:r>
                    </a:p>
                  </a:txBody>
                  <a:tcPr/>
                </a:tc>
                <a:tc>
                  <a:txBody>
                    <a:bodyPr/>
                    <a:lstStyle/>
                    <a:p>
                      <a:r>
                        <a:rPr lang="en-US" dirty="0"/>
                        <a:t>returns x to the power of y</a:t>
                      </a:r>
                    </a:p>
                  </a:txBody>
                  <a:tcPr/>
                </a:tc>
                <a:tc>
                  <a:txBody>
                    <a:bodyPr/>
                    <a:lstStyle/>
                    <a:p>
                      <a:r>
                        <a:rPr lang="en-US" dirty="0" err="1"/>
                        <a:t>Math.pow</a:t>
                      </a:r>
                      <a:r>
                        <a:rPr lang="en-US" dirty="0"/>
                        <a:t>(7, 3);   </a:t>
                      </a:r>
                      <a:r>
                        <a:rPr lang="en-US" dirty="0">
                          <a:solidFill>
                            <a:srgbClr val="00B050"/>
                          </a:solidFill>
                        </a:rPr>
                        <a:t>//343</a:t>
                      </a:r>
                    </a:p>
                  </a:txBody>
                  <a:tcPr/>
                </a:tc>
                <a:extLst>
                  <a:ext uri="{0D108BD9-81ED-4DB2-BD59-A6C34878D82A}">
                    <a16:rowId xmlns:a16="http://schemas.microsoft.com/office/drawing/2014/main" val="251027527"/>
                  </a:ext>
                </a:extLst>
              </a:tr>
              <a:tr h="370840">
                <a:tc>
                  <a:txBody>
                    <a:bodyPr/>
                    <a:lstStyle/>
                    <a:p>
                      <a:r>
                        <a:rPr lang="en-US" dirty="0" err="1"/>
                        <a:t>Math.floor</a:t>
                      </a:r>
                      <a:r>
                        <a:rPr lang="en-US" dirty="0"/>
                        <a:t>(x);</a:t>
                      </a:r>
                    </a:p>
                  </a:txBody>
                  <a:tcPr/>
                </a:tc>
                <a:tc>
                  <a:txBody>
                    <a:bodyPr/>
                    <a:lstStyle/>
                    <a:p>
                      <a:r>
                        <a:rPr lang="en-US" dirty="0"/>
                        <a:t>returns the largest integer less than or equal to a given number</a:t>
                      </a:r>
                    </a:p>
                  </a:txBody>
                  <a:tcPr/>
                </a:tc>
                <a:tc>
                  <a:txBody>
                    <a:bodyPr/>
                    <a:lstStyle/>
                    <a:p>
                      <a:r>
                        <a:rPr lang="en-US" dirty="0" err="1"/>
                        <a:t>Math.floor</a:t>
                      </a:r>
                      <a:r>
                        <a:rPr lang="en-US" dirty="0"/>
                        <a:t>(5.05)  </a:t>
                      </a:r>
                      <a:r>
                        <a:rPr lang="en-US" dirty="0">
                          <a:solidFill>
                            <a:srgbClr val="00B050"/>
                          </a:solidFill>
                        </a:rPr>
                        <a:t>//5</a:t>
                      </a:r>
                    </a:p>
                  </a:txBody>
                  <a:tcPr/>
                </a:tc>
                <a:extLst>
                  <a:ext uri="{0D108BD9-81ED-4DB2-BD59-A6C34878D82A}">
                    <a16:rowId xmlns:a16="http://schemas.microsoft.com/office/drawing/2014/main" val="2748757841"/>
                  </a:ext>
                </a:extLst>
              </a:tr>
              <a:tr h="370840">
                <a:tc>
                  <a:txBody>
                    <a:bodyPr/>
                    <a:lstStyle/>
                    <a:p>
                      <a:r>
                        <a:rPr lang="en-US" dirty="0" err="1"/>
                        <a:t>Math.ceiling</a:t>
                      </a:r>
                      <a:r>
                        <a:rPr lang="en-US" dirty="0"/>
                        <a:t>(x);</a:t>
                      </a:r>
                    </a:p>
                  </a:txBody>
                  <a:tcPr/>
                </a:tc>
                <a:tc>
                  <a:txBody>
                    <a:bodyPr/>
                    <a:lstStyle/>
                    <a:p>
                      <a:r>
                        <a:rPr lang="en-US" dirty="0"/>
                        <a:t>rounds a number up to the next largest whole number or integer.</a:t>
                      </a:r>
                    </a:p>
                  </a:txBody>
                  <a:tcPr/>
                </a:tc>
                <a:tc>
                  <a:txBody>
                    <a:bodyPr/>
                    <a:lstStyle/>
                    <a:p>
                      <a:r>
                        <a:rPr lang="en-US" dirty="0" err="1"/>
                        <a:t>Math.ceil</a:t>
                      </a:r>
                      <a:r>
                        <a:rPr lang="en-US" dirty="0"/>
                        <a:t>(11.324); </a:t>
                      </a:r>
                      <a:r>
                        <a:rPr lang="en-US" dirty="0">
                          <a:solidFill>
                            <a:srgbClr val="00B050"/>
                          </a:solidFill>
                        </a:rPr>
                        <a:t> //12</a:t>
                      </a:r>
                    </a:p>
                  </a:txBody>
                  <a:tcPr/>
                </a:tc>
                <a:extLst>
                  <a:ext uri="{0D108BD9-81ED-4DB2-BD59-A6C34878D82A}">
                    <a16:rowId xmlns:a16="http://schemas.microsoft.com/office/drawing/2014/main" val="3805886869"/>
                  </a:ext>
                </a:extLst>
              </a:tr>
              <a:tr h="370840">
                <a:tc>
                  <a:txBody>
                    <a:bodyPr/>
                    <a:lstStyle/>
                    <a:p>
                      <a:r>
                        <a:rPr lang="en-US" dirty="0" err="1"/>
                        <a:t>Math.max</a:t>
                      </a:r>
                      <a:r>
                        <a:rPr lang="en-US" dirty="0"/>
                        <a:t>(</a:t>
                      </a:r>
                      <a:r>
                        <a:rPr lang="en-US" dirty="0" err="1"/>
                        <a:t>a,b</a:t>
                      </a:r>
                      <a:r>
                        <a:rPr lang="en-US" dirty="0"/>
                        <a:t>,…z)</a:t>
                      </a:r>
                    </a:p>
                  </a:txBody>
                  <a:tcPr/>
                </a:tc>
                <a:tc>
                  <a:txBody>
                    <a:bodyPr/>
                    <a:lstStyle/>
                    <a:p>
                      <a:r>
                        <a:rPr lang="en-US" dirty="0"/>
                        <a:t>returns the largest of zero or more numbers</a:t>
                      </a:r>
                    </a:p>
                  </a:txBody>
                  <a:tcPr/>
                </a:tc>
                <a:tc>
                  <a:txBody>
                    <a:bodyPr/>
                    <a:lstStyle/>
                    <a:p>
                      <a:r>
                        <a:rPr lang="en-US" dirty="0" err="1"/>
                        <a:t>Math.max</a:t>
                      </a:r>
                      <a:r>
                        <a:rPr lang="en-US" dirty="0"/>
                        <a:t>(1, 3, 2);   </a:t>
                      </a:r>
                      <a:r>
                        <a:rPr lang="en-US" dirty="0">
                          <a:solidFill>
                            <a:srgbClr val="00B050"/>
                          </a:solidFill>
                        </a:rPr>
                        <a:t>//3</a:t>
                      </a:r>
                    </a:p>
                  </a:txBody>
                  <a:tcPr/>
                </a:tc>
                <a:extLst>
                  <a:ext uri="{0D108BD9-81ED-4DB2-BD59-A6C34878D82A}">
                    <a16:rowId xmlns:a16="http://schemas.microsoft.com/office/drawing/2014/main" val="2473920759"/>
                  </a:ext>
                </a:extLst>
              </a:tr>
            </a:tbl>
          </a:graphicData>
        </a:graphic>
      </p:graphicFrame>
    </p:spTree>
    <p:extLst>
      <p:ext uri="{BB962C8B-B14F-4D97-AF65-F5344CB8AC3E}">
        <p14:creationId xmlns:p14="http://schemas.microsoft.com/office/powerpoint/2010/main" val="31963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p:txBody>
          <a:bodyPr>
            <a:normAutofit/>
          </a:bodyPr>
          <a:lstStyle/>
          <a:p>
            <a:r>
              <a:rPr lang="en-US" dirty="0"/>
              <a:t>Map and Weak Map</a:t>
            </a:r>
            <a:br>
              <a:rPr lang="en-US" dirty="0"/>
            </a:br>
            <a:r>
              <a:rPr lang="en-US" sz="1400" dirty="0">
                <a:hlinkClick r:id="rId2"/>
              </a:rPr>
              <a:t>https://javascript.info/map-set#map</a:t>
            </a:r>
            <a:br>
              <a:rPr lang="en-US" sz="1400" dirty="0"/>
            </a:br>
            <a:r>
              <a:rPr lang="en-US" sz="1400" dirty="0">
                <a:hlinkClick r:id="rId3"/>
              </a:rPr>
              <a:t>https://javascript.info/weakmap-weakset#weakmap</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3868211304"/>
              </p:ext>
            </p:extLst>
          </p:nvPr>
        </p:nvGraphicFramePr>
        <p:xfrm>
          <a:off x="370703" y="2004765"/>
          <a:ext cx="11450594" cy="4724400"/>
        </p:xfrm>
        <a:graphic>
          <a:graphicData uri="http://schemas.openxmlformats.org/drawingml/2006/table">
            <a:tbl>
              <a:tblPr firstRow="1" bandRow="1">
                <a:tableStyleId>{5C22544A-7EE6-4342-B048-85BDC9FD1C3A}</a:tableStyleId>
              </a:tblPr>
              <a:tblGrid>
                <a:gridCol w="4065373">
                  <a:extLst>
                    <a:ext uri="{9D8B030D-6E8A-4147-A177-3AD203B41FA5}">
                      <a16:colId xmlns:a16="http://schemas.microsoft.com/office/drawing/2014/main" val="4129922346"/>
                    </a:ext>
                  </a:extLst>
                </a:gridCol>
                <a:gridCol w="7385221">
                  <a:extLst>
                    <a:ext uri="{9D8B030D-6E8A-4147-A177-3AD203B41FA5}">
                      <a16:colId xmlns:a16="http://schemas.microsoft.com/office/drawing/2014/main" val="316438841"/>
                    </a:ext>
                  </a:extLst>
                </a:gridCol>
              </a:tblGrid>
              <a:tr h="370840">
                <a:tc>
                  <a:txBody>
                    <a:bodyPr/>
                    <a:lstStyle/>
                    <a:p>
                      <a:pPr algn="ctr"/>
                      <a:r>
                        <a:rPr lang="en-US" sz="2800" dirty="0">
                          <a:solidFill>
                            <a:srgbClr val="FF0000"/>
                          </a:solidFill>
                          <a:hlinkClick r:id="rId2">
                            <a:extLst>
                              <a:ext uri="{A12FA001-AC4F-418D-AE19-62706E023703}">
                                <ahyp:hlinkClr xmlns:ahyp="http://schemas.microsoft.com/office/drawing/2018/hyperlinkcolor" val="tx"/>
                              </a:ext>
                            </a:extLst>
                          </a:hlinkClick>
                        </a:rPr>
                        <a:t>Map</a:t>
                      </a:r>
                      <a:endParaRPr lang="en-US" sz="2800" dirty="0">
                        <a:solidFill>
                          <a:srgbClr val="FF0000"/>
                        </a:solidFill>
                      </a:endParaRPr>
                    </a:p>
                  </a:txBody>
                  <a:tcPr/>
                </a:tc>
                <a:tc>
                  <a:txBody>
                    <a:bodyPr/>
                    <a:lstStyle/>
                    <a:p>
                      <a:pPr algn="ctr"/>
                      <a:r>
                        <a:rPr lang="en-US" sz="2800" dirty="0" err="1">
                          <a:solidFill>
                            <a:srgbClr val="FF0000"/>
                          </a:solidFill>
                          <a:hlinkClick r:id="rId3">
                            <a:extLst>
                              <a:ext uri="{A12FA001-AC4F-418D-AE19-62706E023703}">
                                <ahyp:hlinkClr xmlns:ahyp="http://schemas.microsoft.com/office/drawing/2018/hyperlinkcolor" val="tx"/>
                              </a:ext>
                            </a:extLst>
                          </a:hlinkClick>
                        </a:rPr>
                        <a:t>WeakMap</a:t>
                      </a:r>
                      <a:endParaRPr lang="en-US" sz="2800" dirty="0">
                        <a:solidFill>
                          <a:srgbClr val="FF0000"/>
                        </a:solidFill>
                      </a:endParaRPr>
                    </a:p>
                  </a:txBody>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dirty="0"/>
                        <a:t>Map</a:t>
                      </a:r>
                      <a:r>
                        <a:rPr lang="en-US" sz="2000" dirty="0"/>
                        <a:t> is a collection of </a:t>
                      </a:r>
                      <a:r>
                        <a:rPr lang="en-US" sz="2000" b="1" i="1" dirty="0"/>
                        <a:t>key-value</a:t>
                      </a:r>
                      <a:r>
                        <a:rPr lang="en-US" sz="2000" dirty="0"/>
                        <a:t> data items, just like an </a:t>
                      </a:r>
                      <a:r>
                        <a:rPr lang="en-US" sz="2000" b="1" i="1" dirty="0"/>
                        <a:t>Object</a:t>
                      </a:r>
                      <a:r>
                        <a:rPr lang="en-US"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dirty="0" err="1"/>
                        <a:t>WeakMap</a:t>
                      </a:r>
                      <a:r>
                        <a:rPr lang="en-US" sz="2000" dirty="0"/>
                        <a:t> </a:t>
                      </a:r>
                      <a:r>
                        <a:rPr lang="en-US" sz="2000" b="1" i="1" dirty="0"/>
                        <a:t>keys</a:t>
                      </a:r>
                      <a:r>
                        <a:rPr lang="en-US" sz="2000" dirty="0"/>
                        <a:t> </a:t>
                      </a:r>
                      <a:r>
                        <a:rPr lang="en-US" sz="2000" u="sng" dirty="0"/>
                        <a:t>must</a:t>
                      </a:r>
                      <a:r>
                        <a:rPr lang="en-US" sz="2000" dirty="0"/>
                        <a:t> be objects, not primitive values:</a:t>
                      </a:r>
                    </a:p>
                  </a:txBody>
                  <a:tcPr/>
                </a:tc>
                <a:extLst>
                  <a:ext uri="{0D108BD9-81ED-4DB2-BD59-A6C34878D82A}">
                    <a16:rowId xmlns:a16="http://schemas.microsoft.com/office/drawing/2014/main" val="4114060695"/>
                  </a:ext>
                </a:extLst>
              </a:tr>
              <a:tr h="370840">
                <a:tc>
                  <a:txBody>
                    <a:bodyPr/>
                    <a:lstStyle/>
                    <a:p>
                      <a:r>
                        <a:rPr lang="en-US" sz="2000" dirty="0"/>
                        <a:t>Any type of key is </a:t>
                      </a:r>
                      <a:r>
                        <a:rPr lang="en-US" sz="2000" u="sng" dirty="0"/>
                        <a:t>possible</a:t>
                      </a:r>
                      <a:r>
                        <a:rPr lang="en-US" sz="2000" dirty="0"/>
                        <a:t>. Even </a:t>
                      </a:r>
                      <a:r>
                        <a:rPr lang="en-US" sz="2000" b="1" i="1" dirty="0"/>
                        <a:t>Object!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Weak Map does not prevent </a:t>
                      </a:r>
                      <a:r>
                        <a:rPr lang="en-US" sz="2000" b="1" i="1" dirty="0"/>
                        <a:t>garbage-collection</a:t>
                      </a:r>
                      <a:r>
                        <a:rPr lang="en-US" sz="2000" dirty="0"/>
                        <a:t> of key objects</a:t>
                      </a:r>
                    </a:p>
                  </a:txBody>
                  <a:tcPr/>
                </a:tc>
                <a:extLst>
                  <a:ext uri="{0D108BD9-81ED-4DB2-BD59-A6C34878D82A}">
                    <a16:rowId xmlns:a16="http://schemas.microsoft.com/office/drawing/2014/main" val="4058074697"/>
                  </a:ext>
                </a:extLst>
              </a:tr>
              <a:tr h="370840">
                <a:tc>
                  <a:txBody>
                    <a:bodyPr/>
                    <a:lstStyle/>
                    <a:p>
                      <a:r>
                        <a:rPr lang="en-US" sz="2000" dirty="0"/>
                        <a:t>Insertion order is used for iteration order.</a:t>
                      </a:r>
                    </a:p>
                  </a:txBody>
                  <a:tcPr/>
                </a:tc>
                <a:tc>
                  <a:txBody>
                    <a:bodyPr/>
                    <a:lstStyle/>
                    <a:p>
                      <a:r>
                        <a:rPr lang="en-US" sz="2000" dirty="0"/>
                        <a:t>If you remove all other references to an </a:t>
                      </a:r>
                      <a:r>
                        <a:rPr lang="en-US" sz="2000" b="1" i="1" dirty="0"/>
                        <a:t>object key</a:t>
                      </a:r>
                      <a:r>
                        <a:rPr lang="en-US" sz="2000" dirty="0"/>
                        <a:t>, the </a:t>
                      </a:r>
                      <a:r>
                        <a:rPr lang="en-US" sz="2000" b="1" i="1" dirty="0"/>
                        <a:t>object</a:t>
                      </a:r>
                      <a:r>
                        <a:rPr lang="en-US" sz="2000" dirty="0"/>
                        <a:t> is removed from memory (and the </a:t>
                      </a:r>
                      <a:r>
                        <a:rPr lang="en-US" sz="2000" b="1" i="1" dirty="0"/>
                        <a:t>Map()</a:t>
                      </a:r>
                      <a:r>
                        <a:rPr lang="en-US" sz="2000" dirty="0"/>
                        <a:t>!). </a:t>
                      </a:r>
                    </a:p>
                  </a:txBody>
                  <a:tcPr/>
                </a:tc>
                <a:extLst>
                  <a:ext uri="{0D108BD9-81ED-4DB2-BD59-A6C34878D82A}">
                    <a16:rowId xmlns:a16="http://schemas.microsoft.com/office/drawing/2014/main" val="1111027496"/>
                  </a:ext>
                </a:extLst>
              </a:tr>
              <a:tr h="370840">
                <a:tc>
                  <a:txBody>
                    <a:bodyPr/>
                    <a:lstStyle/>
                    <a:p>
                      <a:endParaRPr lang="en-US" sz="2000" dirty="0"/>
                    </a:p>
                  </a:txBody>
                  <a:tcPr/>
                </a:tc>
                <a:tc>
                  <a:txBody>
                    <a:bodyPr/>
                    <a:lstStyle/>
                    <a:p>
                      <a:r>
                        <a:rPr lang="en-US" sz="2000" b="1" i="1" dirty="0" err="1"/>
                        <a:t>WeakMap</a:t>
                      </a:r>
                      <a:r>
                        <a:rPr lang="en-US" sz="2000" dirty="0"/>
                        <a:t> does not support iteration or methods </a:t>
                      </a:r>
                      <a:r>
                        <a:rPr lang="en-US" sz="2000" b="1" i="1" dirty="0"/>
                        <a:t>keys(), values(), entries()</a:t>
                      </a:r>
                    </a:p>
                  </a:txBody>
                  <a:tcPr/>
                </a:tc>
                <a:extLst>
                  <a:ext uri="{0D108BD9-81ED-4DB2-BD59-A6C34878D82A}">
                    <a16:rowId xmlns:a16="http://schemas.microsoft.com/office/drawing/2014/main" val="1238540464"/>
                  </a:ext>
                </a:extLst>
              </a:tr>
              <a:tr h="370840">
                <a:tc>
                  <a:txBody>
                    <a:bodyPr/>
                    <a:lstStyle/>
                    <a:p>
                      <a:endParaRPr lang="en-US" sz="2000"/>
                    </a:p>
                  </a:txBody>
                  <a:tcPr/>
                </a:tc>
                <a:tc>
                  <a:txBody>
                    <a:bodyPr/>
                    <a:lstStyle/>
                    <a:p>
                      <a:r>
                        <a:rPr lang="en-US" sz="2000" dirty="0"/>
                        <a:t>There is no way to get all </a:t>
                      </a:r>
                      <a:r>
                        <a:rPr lang="en-US" sz="2000" b="1" i="1" dirty="0"/>
                        <a:t>keys</a:t>
                      </a:r>
                      <a:r>
                        <a:rPr lang="en-US" sz="2000" dirty="0"/>
                        <a:t> or </a:t>
                      </a:r>
                      <a:r>
                        <a:rPr lang="en-US" sz="2000" b="1" i="1" dirty="0"/>
                        <a:t>values</a:t>
                      </a:r>
                      <a:r>
                        <a:rPr lang="en-US" sz="2000" dirty="0"/>
                        <a:t> from a </a:t>
                      </a:r>
                      <a:r>
                        <a:rPr lang="en-US" sz="2000" b="1" i="1" dirty="0"/>
                        <a:t>map</a:t>
                      </a:r>
                    </a:p>
                  </a:txBody>
                  <a:tcPr/>
                </a:tc>
                <a:extLst>
                  <a:ext uri="{0D108BD9-81ED-4DB2-BD59-A6C34878D82A}">
                    <a16:rowId xmlns:a16="http://schemas.microsoft.com/office/drawing/2014/main" val="1805444897"/>
                  </a:ext>
                </a:extLst>
              </a:tr>
              <a:tr h="370840">
                <a:tc>
                  <a:txBody>
                    <a:bodyPr/>
                    <a:lstStyle/>
                    <a:p>
                      <a:endParaRPr lang="en-US" sz="2000"/>
                    </a:p>
                  </a:txBody>
                  <a:tcPr/>
                </a:tc>
                <a:tc>
                  <a:txBody>
                    <a:bodyPr/>
                    <a:lstStyle/>
                    <a:p>
                      <a:r>
                        <a:rPr lang="en-US" sz="2000" dirty="0"/>
                        <a:t>When working with an object and storing data associated with it (that should only exist while the object is alive) </a:t>
                      </a:r>
                      <a:r>
                        <a:rPr lang="en-US" sz="2000" b="1" i="1" dirty="0" err="1"/>
                        <a:t>WeakMap</a:t>
                      </a:r>
                      <a:r>
                        <a:rPr lang="en-US" sz="2000" dirty="0"/>
                        <a:t> is exactly what’s needed.</a:t>
                      </a:r>
                    </a:p>
                  </a:txBody>
                  <a:tcPr/>
                </a:tc>
                <a:extLst>
                  <a:ext uri="{0D108BD9-81ED-4DB2-BD59-A6C34878D82A}">
                    <a16:rowId xmlns:a16="http://schemas.microsoft.com/office/drawing/2014/main" val="995225232"/>
                  </a:ext>
                </a:extLst>
              </a:tr>
            </a:tbl>
          </a:graphicData>
        </a:graphic>
      </p:graphicFrame>
    </p:spTree>
    <p:extLst>
      <p:ext uri="{BB962C8B-B14F-4D97-AF65-F5344CB8AC3E}">
        <p14:creationId xmlns:p14="http://schemas.microsoft.com/office/powerpoint/2010/main" val="60120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p:txBody>
          <a:bodyPr>
            <a:normAutofit/>
          </a:bodyPr>
          <a:lstStyle/>
          <a:p>
            <a:r>
              <a:rPr lang="en-US" dirty="0"/>
              <a:t>Set and Weak Set</a:t>
            </a:r>
            <a:br>
              <a:rPr lang="en-US" dirty="0"/>
            </a:br>
            <a:r>
              <a:rPr lang="en-US" sz="1400" dirty="0">
                <a:hlinkClick r:id="rId2"/>
              </a:rPr>
              <a:t>https://javascript.info/weakmap-weakset#weakset</a:t>
            </a:r>
            <a:br>
              <a:rPr lang="en-US" sz="1400" dirty="0"/>
            </a:br>
            <a:r>
              <a:rPr lang="en-US" sz="1400" dirty="0">
                <a:hlinkClick r:id="rId3"/>
              </a:rPr>
              <a:t>https://javascript.info/map-set#set</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741973955"/>
              </p:ext>
            </p:extLst>
          </p:nvPr>
        </p:nvGraphicFramePr>
        <p:xfrm>
          <a:off x="370703" y="2165406"/>
          <a:ext cx="11450594" cy="3627120"/>
        </p:xfrm>
        <a:graphic>
          <a:graphicData uri="http://schemas.openxmlformats.org/drawingml/2006/table">
            <a:tbl>
              <a:tblPr firstRow="1" bandRow="1">
                <a:tableStyleId>{5C22544A-7EE6-4342-B048-85BDC9FD1C3A}</a:tableStyleId>
              </a:tblPr>
              <a:tblGrid>
                <a:gridCol w="5177481">
                  <a:extLst>
                    <a:ext uri="{9D8B030D-6E8A-4147-A177-3AD203B41FA5}">
                      <a16:colId xmlns:a16="http://schemas.microsoft.com/office/drawing/2014/main" val="4129922346"/>
                    </a:ext>
                  </a:extLst>
                </a:gridCol>
                <a:gridCol w="6273113">
                  <a:extLst>
                    <a:ext uri="{9D8B030D-6E8A-4147-A177-3AD203B41FA5}">
                      <a16:colId xmlns:a16="http://schemas.microsoft.com/office/drawing/2014/main" val="316438841"/>
                    </a:ext>
                  </a:extLst>
                </a:gridCol>
              </a:tblGrid>
              <a:tr h="370840">
                <a:tc>
                  <a:txBody>
                    <a:bodyPr/>
                    <a:lstStyle/>
                    <a:p>
                      <a:pPr algn="ctr"/>
                      <a:r>
                        <a:rPr lang="en-US" sz="2800" dirty="0">
                          <a:solidFill>
                            <a:srgbClr val="FF0000"/>
                          </a:solidFill>
                          <a:hlinkClick r:id="rId3">
                            <a:extLst>
                              <a:ext uri="{A12FA001-AC4F-418D-AE19-62706E023703}">
                                <ahyp:hlinkClr xmlns:ahyp="http://schemas.microsoft.com/office/drawing/2018/hyperlinkcolor" val="tx"/>
                              </a:ext>
                            </a:extLst>
                          </a:hlinkClick>
                        </a:rPr>
                        <a:t>Set</a:t>
                      </a:r>
                      <a:endParaRPr lang="en-US" sz="2800" dirty="0">
                        <a:solidFill>
                          <a:srgbClr val="FF0000"/>
                        </a:solidFill>
                      </a:endParaRPr>
                    </a:p>
                  </a:txBody>
                  <a:tcPr/>
                </a:tc>
                <a:tc>
                  <a:txBody>
                    <a:bodyPr/>
                    <a:lstStyle/>
                    <a:p>
                      <a:pPr algn="ctr"/>
                      <a:r>
                        <a:rPr lang="en-US" sz="2800" dirty="0">
                          <a:solidFill>
                            <a:srgbClr val="FF0000"/>
                          </a:solidFill>
                          <a:hlinkClick r:id="rId2">
                            <a:extLst>
                              <a:ext uri="{A12FA001-AC4F-418D-AE19-62706E023703}">
                                <ahyp:hlinkClr xmlns:ahyp="http://schemas.microsoft.com/office/drawing/2018/hyperlinkcolor" val="tx"/>
                              </a:ext>
                            </a:extLst>
                          </a:hlinkClick>
                        </a:rPr>
                        <a:t>Weak Set</a:t>
                      </a:r>
                      <a:endParaRPr lang="en-US" sz="2800" dirty="0">
                        <a:solidFill>
                          <a:srgbClr val="FF0000"/>
                        </a:solidFill>
                      </a:endParaRPr>
                    </a:p>
                  </a:txBody>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 </a:t>
                      </a:r>
                      <a:r>
                        <a:rPr lang="en-US" sz="2000" b="1" i="1" dirty="0"/>
                        <a:t>Set</a:t>
                      </a:r>
                      <a:r>
                        <a:rPr lang="en-US" sz="2000" dirty="0"/>
                        <a:t> is a special type collection – “set of </a:t>
                      </a:r>
                      <a:r>
                        <a:rPr lang="en-US" sz="2000" b="1" i="1" dirty="0"/>
                        <a:t>values</a:t>
                      </a:r>
                      <a:r>
                        <a:rPr lang="en-US" sz="2000" dirty="0"/>
                        <a:t>” (without </a:t>
                      </a:r>
                      <a:r>
                        <a:rPr lang="en-US" sz="2000" b="1" i="1" dirty="0"/>
                        <a:t>keys</a:t>
                      </a:r>
                      <a:r>
                        <a:rPr lang="en-US" sz="2000" dirty="0"/>
                        <a:t>), where each </a:t>
                      </a:r>
                      <a:r>
                        <a:rPr lang="en-US" sz="2000" b="1" i="1" dirty="0"/>
                        <a:t>value</a:t>
                      </a:r>
                      <a:r>
                        <a:rPr lang="en-US" sz="2000" dirty="0"/>
                        <a:t> may occur only once.</a:t>
                      </a:r>
                    </a:p>
                  </a:txBody>
                  <a:tcPr/>
                </a:tc>
                <a:tc>
                  <a:txBody>
                    <a:bodyPr/>
                    <a:lstStyle/>
                    <a:p>
                      <a:r>
                        <a:rPr lang="en-US" sz="2000" dirty="0"/>
                        <a:t>Just like </a:t>
                      </a:r>
                      <a:r>
                        <a:rPr lang="en-US" sz="2000" b="1" i="1" dirty="0"/>
                        <a:t>Set</a:t>
                      </a:r>
                      <a:r>
                        <a:rPr lang="en-US" sz="2000" dirty="0"/>
                        <a:t> but only </a:t>
                      </a:r>
                      <a:r>
                        <a:rPr lang="en-US" sz="2000" b="1" i="1" dirty="0"/>
                        <a:t>Objects</a:t>
                      </a:r>
                      <a:r>
                        <a:rPr lang="en-US" sz="2000" dirty="0"/>
                        <a:t> are allowed.</a:t>
                      </a:r>
                    </a:p>
                  </a:txBody>
                  <a:tcPr/>
                </a:tc>
                <a:extLst>
                  <a:ext uri="{0D108BD9-81ED-4DB2-BD59-A6C34878D82A}">
                    <a16:rowId xmlns:a16="http://schemas.microsoft.com/office/drawing/2014/main" val="4114060695"/>
                  </a:ext>
                </a:extLst>
              </a:tr>
              <a:tr h="370840">
                <a:tc>
                  <a:txBody>
                    <a:bodyPr/>
                    <a:lstStyle/>
                    <a:p>
                      <a:r>
                        <a:rPr lang="en-US" sz="2000" b="0" i="0" dirty="0"/>
                        <a:t>The alternative to a </a:t>
                      </a:r>
                      <a:r>
                        <a:rPr lang="en-US" sz="2000" b="1" i="1" dirty="0"/>
                        <a:t>Set</a:t>
                      </a:r>
                      <a:r>
                        <a:rPr lang="en-US" sz="2000" b="0" i="0" dirty="0"/>
                        <a:t> is an </a:t>
                      </a:r>
                      <a:r>
                        <a:rPr lang="en-US" sz="2000" b="1" i="1" dirty="0"/>
                        <a:t>array</a:t>
                      </a:r>
                      <a:r>
                        <a:rPr lang="en-US" sz="2000" b="0" i="0" dirty="0"/>
                        <a:t> of users and code to check for duplicate users.</a:t>
                      </a:r>
                    </a:p>
                  </a:txBody>
                  <a:tcPr/>
                </a:tc>
                <a:tc>
                  <a:txBody>
                    <a:bodyPr/>
                    <a:lstStyle/>
                    <a:p>
                      <a:r>
                        <a:rPr lang="en-US" sz="2000" dirty="0"/>
                        <a:t>An object exists in the set while it is reachable from somewhere else.</a:t>
                      </a:r>
                    </a:p>
                  </a:txBody>
                  <a:tcPr/>
                </a:tc>
                <a:extLst>
                  <a:ext uri="{0D108BD9-81ED-4DB2-BD59-A6C34878D82A}">
                    <a16:rowId xmlns:a16="http://schemas.microsoft.com/office/drawing/2014/main" val="4058074697"/>
                  </a:ext>
                </a:extLst>
              </a:tr>
              <a:tr h="370840">
                <a:tc>
                  <a:txBody>
                    <a:bodyPr/>
                    <a:lstStyle/>
                    <a:p>
                      <a:endParaRPr lang="en-US" sz="2000" dirty="0"/>
                    </a:p>
                  </a:txBody>
                  <a:tcPr/>
                </a:tc>
                <a:tc>
                  <a:txBody>
                    <a:bodyPr/>
                    <a:lstStyle/>
                    <a:p>
                      <a:r>
                        <a:rPr lang="en-US" sz="2000" dirty="0"/>
                        <a:t>Being “weak”, it serves as an additional storage. But  only for “yes/no” facts. (use </a:t>
                      </a:r>
                      <a:r>
                        <a:rPr lang="en-US" sz="2000" b="1" i="1" dirty="0"/>
                        <a:t>.has(obj)</a:t>
                      </a:r>
                      <a:r>
                        <a:rPr lang="en-US" sz="2000" dirty="0"/>
                        <a:t> helper function).</a:t>
                      </a:r>
                    </a:p>
                  </a:txBody>
                  <a:tcPr/>
                </a:tc>
                <a:extLst>
                  <a:ext uri="{0D108BD9-81ED-4DB2-BD59-A6C34878D82A}">
                    <a16:rowId xmlns:a16="http://schemas.microsoft.com/office/drawing/2014/main" val="1111027496"/>
                  </a:ext>
                </a:extLst>
              </a:tr>
              <a:tr h="370840">
                <a:tc>
                  <a:txBody>
                    <a:bodyPr/>
                    <a:lstStyle/>
                    <a:p>
                      <a:endParaRPr lang="en-US" sz="2000"/>
                    </a:p>
                  </a:txBody>
                  <a:tcPr/>
                </a:tc>
                <a:tc>
                  <a:txBody>
                    <a:bodyPr/>
                    <a:lstStyle/>
                    <a:p>
                      <a:r>
                        <a:rPr lang="en-US" sz="2000" b="1" i="1" dirty="0" err="1"/>
                        <a:t>WeakSet</a:t>
                      </a:r>
                      <a:r>
                        <a:rPr lang="en-US" sz="2000" dirty="0"/>
                        <a:t> is not </a:t>
                      </a:r>
                      <a:r>
                        <a:rPr lang="en-US" sz="2000" dirty="0" err="1"/>
                        <a:t>iterable</a:t>
                      </a:r>
                      <a:r>
                        <a:rPr lang="en-US" sz="2000" dirty="0"/>
                        <a:t> and does not support </a:t>
                      </a:r>
                      <a:r>
                        <a:rPr lang="en-US" sz="2000" b="1" i="1" dirty="0"/>
                        <a:t>.size()</a:t>
                      </a:r>
                      <a:r>
                        <a:rPr lang="en-US" sz="2000" dirty="0"/>
                        <a:t>, or .</a:t>
                      </a:r>
                      <a:r>
                        <a:rPr lang="en-US" sz="2000" b="1" i="1" dirty="0"/>
                        <a:t>keys()</a:t>
                      </a:r>
                    </a:p>
                  </a:txBody>
                  <a:tcPr/>
                </a:tc>
                <a:extLst>
                  <a:ext uri="{0D108BD9-81ED-4DB2-BD59-A6C34878D82A}">
                    <a16:rowId xmlns:a16="http://schemas.microsoft.com/office/drawing/2014/main" val="1238540464"/>
                  </a:ext>
                </a:extLst>
              </a:tr>
            </a:tbl>
          </a:graphicData>
        </a:graphic>
      </p:graphicFrame>
    </p:spTree>
    <p:extLst>
      <p:ext uri="{BB962C8B-B14F-4D97-AF65-F5344CB8AC3E}">
        <p14:creationId xmlns:p14="http://schemas.microsoft.com/office/powerpoint/2010/main" val="250405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3600" dirty="0"/>
              <a:t>JavaScript (JS) is a programming language that conforms to the ECMAScript specification. JavaScript is high-level, often just-in-time compiled, and multi-paradigm. It has curly-bracket syntax, dynamic typing, prototype-based object-orientation, and first-class functions.</a:t>
            </a:r>
            <a:endParaRPr lang="en-US" sz="1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hlinkClick r:id="rId2"/>
              </a:rPr>
              <a:t>https://en.wikipedia.org/wiki/JavaScript</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9B79-D1BC-40CA-8F13-5B87624BA93B}"/>
              </a:ext>
            </a:extLst>
          </p:cNvPr>
          <p:cNvSpPr>
            <a:spLocks noGrp="1"/>
          </p:cNvSpPr>
          <p:nvPr>
            <p:ph type="title"/>
          </p:nvPr>
        </p:nvSpPr>
        <p:spPr>
          <a:xfrm>
            <a:off x="1097279" y="286603"/>
            <a:ext cx="10258979" cy="1450757"/>
          </a:xfrm>
        </p:spPr>
        <p:txBody>
          <a:bodyPr>
            <a:normAutofit/>
          </a:bodyPr>
          <a:lstStyle/>
          <a:p>
            <a:r>
              <a:rPr lang="en-US" dirty="0"/>
              <a:t>JavaScript – Function Declarations</a:t>
            </a:r>
            <a:br>
              <a:rPr lang="en-US" dirty="0"/>
            </a:br>
            <a:r>
              <a:rPr lang="en-US" sz="1400" dirty="0">
                <a:hlinkClick r:id="rId2"/>
              </a:rPr>
              <a:t>https://javascript.info/function-basics</a:t>
            </a:r>
            <a:endParaRPr lang="en-US" dirty="0"/>
          </a:p>
        </p:txBody>
      </p:sp>
      <p:sp>
        <p:nvSpPr>
          <p:cNvPr id="3" name="Content Placeholder 2">
            <a:extLst>
              <a:ext uri="{FF2B5EF4-FFF2-40B4-BE49-F238E27FC236}">
                <a16:creationId xmlns:a16="http://schemas.microsoft.com/office/drawing/2014/main" id="{8C4E2EF6-BE7C-4CE2-B104-AA540166D027}"/>
              </a:ext>
            </a:extLst>
          </p:cNvPr>
          <p:cNvSpPr>
            <a:spLocks noGrp="1"/>
          </p:cNvSpPr>
          <p:nvPr>
            <p:ph idx="1"/>
          </p:nvPr>
        </p:nvSpPr>
        <p:spPr>
          <a:xfrm>
            <a:off x="1097280" y="2108201"/>
            <a:ext cx="10058400" cy="3012439"/>
          </a:xfrm>
        </p:spPr>
        <p:txBody>
          <a:bodyPr>
            <a:normAutofit/>
          </a:bodyPr>
          <a:lstStyle/>
          <a:p>
            <a:r>
              <a:rPr lang="en-US" dirty="0"/>
              <a:t>The </a:t>
            </a:r>
            <a:r>
              <a:rPr lang="en-US" b="1" i="1" dirty="0"/>
              <a:t>function</a:t>
            </a:r>
            <a:r>
              <a:rPr lang="en-US" dirty="0"/>
              <a:t> keyword goes first, then goes the name of the function, then a list of parameters between the parentheses (comma-separated) then “the function body”, between { }.</a:t>
            </a:r>
          </a:p>
          <a:p>
            <a:r>
              <a:rPr lang="en-US" dirty="0"/>
              <a:t>Functions can declare local variables and access variables within the same scope. A local variable declared with the same name </a:t>
            </a:r>
            <a:r>
              <a:rPr lang="en-US" b="1" i="1" dirty="0"/>
              <a:t>shadows</a:t>
            </a:r>
            <a:r>
              <a:rPr lang="en-US" dirty="0"/>
              <a:t> an outer variable. Variables are passed by reference in JS.</a:t>
            </a:r>
          </a:p>
          <a:p>
            <a:r>
              <a:rPr lang="en-US" dirty="0"/>
              <a:t>A function with multiple </a:t>
            </a:r>
            <a:r>
              <a:rPr lang="en-US" b="1" i="1" dirty="0"/>
              <a:t>parameters</a:t>
            </a:r>
            <a:r>
              <a:rPr lang="en-US" dirty="0"/>
              <a:t> can be called with fewer </a:t>
            </a:r>
            <a:r>
              <a:rPr lang="en-US" b="1" i="1" dirty="0"/>
              <a:t>arguments</a:t>
            </a:r>
            <a:r>
              <a:rPr lang="en-US" dirty="0"/>
              <a:t>. The unused parameters are shown as </a:t>
            </a:r>
            <a:r>
              <a:rPr lang="en-US" b="1" i="1" dirty="0"/>
              <a:t>undefined</a:t>
            </a:r>
            <a:r>
              <a:rPr lang="en-US" dirty="0"/>
              <a:t>. </a:t>
            </a:r>
          </a:p>
          <a:p>
            <a:r>
              <a:rPr lang="en-US" dirty="0"/>
              <a:t>A parameter can be given a default value. </a:t>
            </a:r>
          </a:p>
        </p:txBody>
      </p:sp>
      <p:pic>
        <p:nvPicPr>
          <p:cNvPr id="4" name="Picture 3">
            <a:extLst>
              <a:ext uri="{FF2B5EF4-FFF2-40B4-BE49-F238E27FC236}">
                <a16:creationId xmlns:a16="http://schemas.microsoft.com/office/drawing/2014/main" id="{25B8C7F1-1431-4886-8C25-C704CB33A600}"/>
              </a:ext>
            </a:extLst>
          </p:cNvPr>
          <p:cNvPicPr>
            <a:picLocks noChangeAspect="1"/>
          </p:cNvPicPr>
          <p:nvPr/>
        </p:nvPicPr>
        <p:blipFill>
          <a:blip r:embed="rId3"/>
          <a:stretch>
            <a:fillRect/>
          </a:stretch>
        </p:blipFill>
        <p:spPr>
          <a:xfrm>
            <a:off x="109080" y="5299893"/>
            <a:ext cx="5811102" cy="1450756"/>
          </a:xfrm>
          <a:prstGeom prst="rect">
            <a:avLst/>
          </a:prstGeom>
          <a:effectLst>
            <a:glow rad="63500">
              <a:schemeClr val="accent2"/>
            </a:glow>
          </a:effectLst>
        </p:spPr>
      </p:pic>
      <p:pic>
        <p:nvPicPr>
          <p:cNvPr id="5" name="Picture 4">
            <a:extLst>
              <a:ext uri="{FF2B5EF4-FFF2-40B4-BE49-F238E27FC236}">
                <a16:creationId xmlns:a16="http://schemas.microsoft.com/office/drawing/2014/main" id="{15BA9281-55E9-42C9-BE44-FC4B662C0468}"/>
              </a:ext>
            </a:extLst>
          </p:cNvPr>
          <p:cNvPicPr>
            <a:picLocks noChangeAspect="1"/>
          </p:cNvPicPr>
          <p:nvPr/>
        </p:nvPicPr>
        <p:blipFill>
          <a:blip r:embed="rId4"/>
          <a:stretch>
            <a:fillRect/>
          </a:stretch>
        </p:blipFill>
        <p:spPr>
          <a:xfrm>
            <a:off x="5491767" y="4218038"/>
            <a:ext cx="6457878" cy="1450756"/>
          </a:xfrm>
          <a:prstGeom prst="rect">
            <a:avLst/>
          </a:prstGeom>
          <a:effectLst>
            <a:glow rad="63500">
              <a:schemeClr val="accent2"/>
            </a:glow>
          </a:effectLst>
        </p:spPr>
      </p:pic>
    </p:spTree>
    <p:extLst>
      <p:ext uri="{BB962C8B-B14F-4D97-AF65-F5344CB8AC3E}">
        <p14:creationId xmlns:p14="http://schemas.microsoft.com/office/powerpoint/2010/main" val="377368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9B79-D1BC-40CA-8F13-5B87624BA93B}"/>
              </a:ext>
            </a:extLst>
          </p:cNvPr>
          <p:cNvSpPr>
            <a:spLocks noGrp="1"/>
          </p:cNvSpPr>
          <p:nvPr>
            <p:ph type="title"/>
          </p:nvPr>
        </p:nvSpPr>
        <p:spPr/>
        <p:txBody>
          <a:bodyPr>
            <a:normAutofit/>
          </a:bodyPr>
          <a:lstStyle/>
          <a:p>
            <a:r>
              <a:rPr lang="en-US" dirty="0"/>
              <a:t>JavaScript – Functions</a:t>
            </a:r>
            <a:br>
              <a:rPr lang="en-US" dirty="0"/>
            </a:br>
            <a:r>
              <a:rPr lang="en-US" sz="1400" dirty="0">
                <a:hlinkClick r:id="rId2"/>
              </a:rPr>
              <a:t>https://javascript.info/function-basics</a:t>
            </a:r>
            <a:endParaRPr lang="en-US" dirty="0"/>
          </a:p>
        </p:txBody>
      </p:sp>
      <p:sp>
        <p:nvSpPr>
          <p:cNvPr id="3" name="Content Placeholder 2">
            <a:extLst>
              <a:ext uri="{FF2B5EF4-FFF2-40B4-BE49-F238E27FC236}">
                <a16:creationId xmlns:a16="http://schemas.microsoft.com/office/drawing/2014/main" id="{8C4E2EF6-BE7C-4CE2-B104-AA540166D027}"/>
              </a:ext>
            </a:extLst>
          </p:cNvPr>
          <p:cNvSpPr>
            <a:spLocks noGrp="1"/>
          </p:cNvSpPr>
          <p:nvPr>
            <p:ph idx="1"/>
          </p:nvPr>
        </p:nvSpPr>
        <p:spPr>
          <a:xfrm>
            <a:off x="812278" y="2107710"/>
            <a:ext cx="5131321" cy="1627949"/>
          </a:xfrm>
        </p:spPr>
        <p:txBody>
          <a:bodyPr>
            <a:normAutofit/>
          </a:bodyPr>
          <a:lstStyle/>
          <a:p>
            <a:r>
              <a:rPr lang="en-US" sz="2000" dirty="0"/>
              <a:t>A function can return a value at any point using </a:t>
            </a:r>
            <a:r>
              <a:rPr lang="en-US" sz="2000" b="1" i="1" dirty="0"/>
              <a:t>return;</a:t>
            </a:r>
            <a:r>
              <a:rPr lang="en-US" sz="2000" dirty="0"/>
              <a:t>. It can also </a:t>
            </a:r>
            <a:r>
              <a:rPr lang="en-US" sz="2000" b="1" i="1" dirty="0"/>
              <a:t>return;</a:t>
            </a:r>
            <a:r>
              <a:rPr lang="en-US" sz="2000" dirty="0"/>
              <a:t> without a value. Never place return data on a separate line. JS assumes a </a:t>
            </a:r>
            <a:r>
              <a:rPr lang="en-US" sz="2000" b="1" i="1" dirty="0"/>
              <a:t>;</a:t>
            </a:r>
            <a:r>
              <a:rPr lang="en-US" sz="2000" dirty="0"/>
              <a:t> after </a:t>
            </a:r>
            <a:r>
              <a:rPr lang="en-US" sz="2000" b="1" i="1" dirty="0"/>
              <a:t>return</a:t>
            </a:r>
            <a:r>
              <a:rPr lang="en-US" sz="2000" dirty="0"/>
              <a:t>.</a:t>
            </a:r>
            <a:endParaRPr lang="en-US" sz="2000" b="1" i="1" dirty="0"/>
          </a:p>
        </p:txBody>
      </p:sp>
      <p:pic>
        <p:nvPicPr>
          <p:cNvPr id="6" name="Picture 5">
            <a:extLst>
              <a:ext uri="{FF2B5EF4-FFF2-40B4-BE49-F238E27FC236}">
                <a16:creationId xmlns:a16="http://schemas.microsoft.com/office/drawing/2014/main" id="{95BF9F46-F216-49B1-8A76-38550F3299C3}"/>
              </a:ext>
            </a:extLst>
          </p:cNvPr>
          <p:cNvPicPr>
            <a:picLocks noChangeAspect="1"/>
          </p:cNvPicPr>
          <p:nvPr/>
        </p:nvPicPr>
        <p:blipFill>
          <a:blip r:embed="rId3"/>
          <a:stretch>
            <a:fillRect/>
          </a:stretch>
        </p:blipFill>
        <p:spPr>
          <a:xfrm>
            <a:off x="6126480" y="1527847"/>
            <a:ext cx="5737205" cy="3063520"/>
          </a:xfrm>
          <a:prstGeom prst="rect">
            <a:avLst/>
          </a:prstGeom>
          <a:effectLst>
            <a:glow rad="63500">
              <a:schemeClr val="accent2"/>
            </a:glow>
          </a:effectLst>
        </p:spPr>
      </p:pic>
      <p:pic>
        <p:nvPicPr>
          <p:cNvPr id="7" name="Picture 6">
            <a:extLst>
              <a:ext uri="{FF2B5EF4-FFF2-40B4-BE49-F238E27FC236}">
                <a16:creationId xmlns:a16="http://schemas.microsoft.com/office/drawing/2014/main" id="{E269555E-12F8-4123-8F5D-065FD6AF8AD4}"/>
              </a:ext>
            </a:extLst>
          </p:cNvPr>
          <p:cNvPicPr>
            <a:picLocks noChangeAspect="1"/>
          </p:cNvPicPr>
          <p:nvPr/>
        </p:nvPicPr>
        <p:blipFill>
          <a:blip r:embed="rId4"/>
          <a:stretch>
            <a:fillRect/>
          </a:stretch>
        </p:blipFill>
        <p:spPr>
          <a:xfrm>
            <a:off x="6492349" y="4775000"/>
            <a:ext cx="4462732" cy="1953791"/>
          </a:xfrm>
          <a:prstGeom prst="rect">
            <a:avLst/>
          </a:prstGeom>
          <a:effectLst>
            <a:glow rad="63500">
              <a:schemeClr val="accent2"/>
            </a:glow>
          </a:effectLst>
        </p:spPr>
      </p:pic>
      <p:sp>
        <p:nvSpPr>
          <p:cNvPr id="10" name="Rectangle 9">
            <a:extLst>
              <a:ext uri="{FF2B5EF4-FFF2-40B4-BE49-F238E27FC236}">
                <a16:creationId xmlns:a16="http://schemas.microsoft.com/office/drawing/2014/main" id="{2C9CF0CD-9AD4-4F18-87E9-F9161F2D55C8}"/>
              </a:ext>
            </a:extLst>
          </p:cNvPr>
          <p:cNvSpPr/>
          <p:nvPr/>
        </p:nvSpPr>
        <p:spPr>
          <a:xfrm>
            <a:off x="812278" y="4106009"/>
            <a:ext cx="4683997" cy="2246769"/>
          </a:xfrm>
          <a:prstGeom prst="rect">
            <a:avLst/>
          </a:prstGeom>
          <a:solidFill>
            <a:schemeClr val="bg1"/>
          </a:solidFill>
        </p:spPr>
        <p:txBody>
          <a:bodyPr wrap="square">
            <a:spAutoFit/>
          </a:bodyPr>
          <a:lstStyle/>
          <a:p>
            <a:r>
              <a:rPr lang="en-US" sz="2000" dirty="0"/>
              <a:t>In JavaScript, a function is a value, so we can deal with it as a value. This code shows its string representation. We can call it like </a:t>
            </a:r>
            <a:r>
              <a:rPr lang="en-US" sz="2000" dirty="0" err="1"/>
              <a:t>sayHi</a:t>
            </a:r>
            <a:r>
              <a:rPr lang="en-US" sz="2000" dirty="0"/>
              <a:t>(), but it’s still a value so we can work with it similar to other kinds of values. We can also copy a function to another variable.</a:t>
            </a:r>
          </a:p>
        </p:txBody>
      </p:sp>
    </p:spTree>
    <p:extLst>
      <p:ext uri="{BB962C8B-B14F-4D97-AF65-F5344CB8AC3E}">
        <p14:creationId xmlns:p14="http://schemas.microsoft.com/office/powerpoint/2010/main" val="80281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9B79-D1BC-40CA-8F13-5B87624BA93B}"/>
              </a:ext>
            </a:extLst>
          </p:cNvPr>
          <p:cNvSpPr>
            <a:spLocks noGrp="1"/>
          </p:cNvSpPr>
          <p:nvPr>
            <p:ph type="title"/>
          </p:nvPr>
        </p:nvSpPr>
        <p:spPr>
          <a:xfrm>
            <a:off x="1097280" y="286603"/>
            <a:ext cx="10477686" cy="1450757"/>
          </a:xfrm>
        </p:spPr>
        <p:txBody>
          <a:bodyPr>
            <a:normAutofit/>
          </a:bodyPr>
          <a:lstStyle/>
          <a:p>
            <a:r>
              <a:rPr lang="en-US" dirty="0"/>
              <a:t>JavaScript – Function Expressions</a:t>
            </a:r>
            <a:br>
              <a:rPr lang="en-US" dirty="0"/>
            </a:br>
            <a:r>
              <a:rPr lang="en-US" sz="1400" dirty="0">
                <a:hlinkClick r:id="rId2"/>
              </a:rPr>
              <a:t>https://javascript.info/function-expressions</a:t>
            </a:r>
            <a:endParaRPr lang="en-US" dirty="0"/>
          </a:p>
        </p:txBody>
      </p:sp>
      <p:pic>
        <p:nvPicPr>
          <p:cNvPr id="8" name="Picture 7">
            <a:extLst>
              <a:ext uri="{FF2B5EF4-FFF2-40B4-BE49-F238E27FC236}">
                <a16:creationId xmlns:a16="http://schemas.microsoft.com/office/drawing/2014/main" id="{3E761D3B-E1F9-4C9B-8734-4BA8D9997D3F}"/>
              </a:ext>
            </a:extLst>
          </p:cNvPr>
          <p:cNvPicPr>
            <a:picLocks noChangeAspect="1"/>
          </p:cNvPicPr>
          <p:nvPr/>
        </p:nvPicPr>
        <p:blipFill>
          <a:blip r:embed="rId3"/>
          <a:stretch>
            <a:fillRect/>
          </a:stretch>
        </p:blipFill>
        <p:spPr>
          <a:xfrm>
            <a:off x="4906538" y="4737921"/>
            <a:ext cx="6932782" cy="1983546"/>
          </a:xfrm>
          <a:prstGeom prst="rect">
            <a:avLst/>
          </a:prstGeom>
          <a:effectLst>
            <a:glow rad="63500">
              <a:schemeClr val="accent2"/>
            </a:glow>
          </a:effectLst>
        </p:spPr>
      </p:pic>
      <p:sp>
        <p:nvSpPr>
          <p:cNvPr id="9" name="Rectangle 8">
            <a:extLst>
              <a:ext uri="{FF2B5EF4-FFF2-40B4-BE49-F238E27FC236}">
                <a16:creationId xmlns:a16="http://schemas.microsoft.com/office/drawing/2014/main" id="{100F2907-3E2D-4E72-AC74-B36BBED9F452}"/>
              </a:ext>
            </a:extLst>
          </p:cNvPr>
          <p:cNvSpPr/>
          <p:nvPr/>
        </p:nvSpPr>
        <p:spPr>
          <a:xfrm>
            <a:off x="610948" y="4844030"/>
            <a:ext cx="4048762" cy="1877437"/>
          </a:xfrm>
          <a:prstGeom prst="rect">
            <a:avLst/>
          </a:prstGeom>
          <a:solidFill>
            <a:schemeClr val="bg1"/>
          </a:solidFill>
          <a:ln w="25400">
            <a:solidFill>
              <a:schemeClr val="accent2"/>
            </a:solidFill>
          </a:ln>
        </p:spPr>
        <p:txBody>
          <a:bodyPr wrap="square" anchor="ctr">
            <a:spAutoFit/>
          </a:bodyPr>
          <a:lstStyle/>
          <a:p>
            <a:r>
              <a:rPr lang="en-US" sz="1600" dirty="0"/>
              <a:t>Here, the </a:t>
            </a:r>
            <a:r>
              <a:rPr lang="en-US" sz="1600" b="1" i="1" dirty="0"/>
              <a:t>Function Declaration</a:t>
            </a:r>
            <a:r>
              <a:rPr lang="en-US" sz="1600" dirty="0"/>
              <a:t>: </a:t>
            </a:r>
          </a:p>
          <a:p>
            <a:r>
              <a:rPr lang="en-US" sz="1600" dirty="0"/>
              <a:t>(1) creates the function and puts it into a variable: </a:t>
            </a:r>
            <a:r>
              <a:rPr lang="en-US" sz="1600" dirty="0" err="1"/>
              <a:t>sayHi</a:t>
            </a:r>
            <a:r>
              <a:rPr lang="en-US" sz="1600" dirty="0"/>
              <a:t>.</a:t>
            </a:r>
          </a:p>
          <a:p>
            <a:r>
              <a:rPr lang="en-US" sz="1600" dirty="0"/>
              <a:t>(2) copies it into the variable </a:t>
            </a:r>
            <a:r>
              <a:rPr lang="en-US" sz="1600" dirty="0" err="1"/>
              <a:t>func</a:t>
            </a:r>
            <a:r>
              <a:rPr lang="en-US" sz="1600" dirty="0"/>
              <a:t>. </a:t>
            </a:r>
          </a:p>
          <a:p>
            <a:r>
              <a:rPr lang="en-US" sz="1600" dirty="0"/>
              <a:t>Now the function can be called as both </a:t>
            </a:r>
            <a:r>
              <a:rPr lang="en-US" sz="1600" dirty="0" err="1"/>
              <a:t>sayHi</a:t>
            </a:r>
            <a:r>
              <a:rPr lang="en-US" sz="1600" dirty="0"/>
              <a:t>() and </a:t>
            </a:r>
            <a:r>
              <a:rPr lang="en-US" sz="1600" dirty="0" err="1"/>
              <a:t>func</a:t>
            </a:r>
            <a:r>
              <a:rPr lang="en-US" sz="1600" dirty="0"/>
              <a:t>().</a:t>
            </a:r>
          </a:p>
          <a:p>
            <a:r>
              <a:rPr lang="en-US" sz="1050" dirty="0">
                <a:solidFill>
                  <a:srgbClr val="FF0000"/>
                </a:solidFill>
              </a:rPr>
              <a:t>*If there were parentheses after </a:t>
            </a:r>
            <a:r>
              <a:rPr lang="en-US" sz="1050" dirty="0" err="1">
                <a:solidFill>
                  <a:srgbClr val="FF0000"/>
                </a:solidFill>
              </a:rPr>
              <a:t>sayHi</a:t>
            </a:r>
            <a:r>
              <a:rPr lang="en-US" sz="1050" dirty="0">
                <a:solidFill>
                  <a:srgbClr val="FF0000"/>
                </a:solidFill>
              </a:rPr>
              <a:t>, </a:t>
            </a:r>
            <a:r>
              <a:rPr lang="en-US" sz="1050" dirty="0" err="1">
                <a:solidFill>
                  <a:srgbClr val="FF0000"/>
                </a:solidFill>
              </a:rPr>
              <a:t>func</a:t>
            </a:r>
            <a:r>
              <a:rPr lang="en-US" sz="1050" dirty="0">
                <a:solidFill>
                  <a:srgbClr val="FF0000"/>
                </a:solidFill>
              </a:rPr>
              <a:t> = </a:t>
            </a:r>
            <a:r>
              <a:rPr lang="en-US" sz="1050" dirty="0" err="1">
                <a:solidFill>
                  <a:srgbClr val="FF0000"/>
                </a:solidFill>
              </a:rPr>
              <a:t>sayHi</a:t>
            </a:r>
            <a:r>
              <a:rPr lang="en-US" sz="1050" dirty="0">
                <a:solidFill>
                  <a:srgbClr val="FF0000"/>
                </a:solidFill>
              </a:rPr>
              <a:t>() would write the result of the call </a:t>
            </a:r>
            <a:r>
              <a:rPr lang="en-US" sz="1050" dirty="0" err="1">
                <a:solidFill>
                  <a:srgbClr val="FF0000"/>
                </a:solidFill>
              </a:rPr>
              <a:t>sayHi</a:t>
            </a:r>
            <a:r>
              <a:rPr lang="en-US" sz="1050" dirty="0">
                <a:solidFill>
                  <a:srgbClr val="FF0000"/>
                </a:solidFill>
              </a:rPr>
              <a:t>() into </a:t>
            </a:r>
            <a:r>
              <a:rPr lang="en-US" sz="1050" dirty="0" err="1">
                <a:solidFill>
                  <a:srgbClr val="FF0000"/>
                </a:solidFill>
              </a:rPr>
              <a:t>func</a:t>
            </a:r>
            <a:r>
              <a:rPr lang="en-US" sz="1050" dirty="0">
                <a:solidFill>
                  <a:srgbClr val="FF0000"/>
                </a:solidFill>
              </a:rPr>
              <a:t>, not the function </a:t>
            </a:r>
            <a:r>
              <a:rPr lang="en-US" sz="1050" dirty="0" err="1">
                <a:solidFill>
                  <a:srgbClr val="FF0000"/>
                </a:solidFill>
              </a:rPr>
              <a:t>sayHi</a:t>
            </a:r>
            <a:r>
              <a:rPr lang="en-US" sz="1050" dirty="0">
                <a:solidFill>
                  <a:srgbClr val="FF0000"/>
                </a:solidFill>
              </a:rPr>
              <a:t> itself.</a:t>
            </a:r>
          </a:p>
        </p:txBody>
      </p:sp>
      <p:sp>
        <p:nvSpPr>
          <p:cNvPr id="10" name="Rectangle 9">
            <a:extLst>
              <a:ext uri="{FF2B5EF4-FFF2-40B4-BE49-F238E27FC236}">
                <a16:creationId xmlns:a16="http://schemas.microsoft.com/office/drawing/2014/main" id="{2C9CF0CD-9AD4-4F18-87E9-F9161F2D55C8}"/>
              </a:ext>
            </a:extLst>
          </p:cNvPr>
          <p:cNvSpPr/>
          <p:nvPr/>
        </p:nvSpPr>
        <p:spPr>
          <a:xfrm>
            <a:off x="724829" y="2099766"/>
            <a:ext cx="5709425" cy="2246769"/>
          </a:xfrm>
          <a:prstGeom prst="rect">
            <a:avLst/>
          </a:prstGeom>
          <a:solidFill>
            <a:schemeClr val="bg1"/>
          </a:solidFill>
        </p:spPr>
        <p:txBody>
          <a:bodyPr wrap="square" anchor="ctr">
            <a:spAutoFit/>
          </a:bodyPr>
          <a:lstStyle/>
          <a:p>
            <a:r>
              <a:rPr lang="en-US" sz="2000" dirty="0"/>
              <a:t>In JavaScript, a function is a value, so we can deal with it as a value. This code shows a </a:t>
            </a:r>
            <a:r>
              <a:rPr lang="en-US" sz="2000" b="1" i="1" dirty="0"/>
              <a:t>function expression</a:t>
            </a:r>
            <a:r>
              <a:rPr lang="en-US" sz="2000" dirty="0"/>
              <a:t>. </a:t>
            </a:r>
          </a:p>
          <a:p>
            <a:r>
              <a:rPr lang="en-US" sz="2000" dirty="0"/>
              <a:t>We can call it like </a:t>
            </a:r>
            <a:r>
              <a:rPr lang="en-US" sz="2000" dirty="0" err="1"/>
              <a:t>sayHi</a:t>
            </a:r>
            <a:r>
              <a:rPr lang="en-US" sz="2000" dirty="0"/>
              <a:t>(), but it’s still a value so we can pass it similar to other kinds of values. A Function Expression is created when the execution reaches it and is usable only from that moment.</a:t>
            </a:r>
          </a:p>
        </p:txBody>
      </p:sp>
      <p:pic>
        <p:nvPicPr>
          <p:cNvPr id="11" name="Picture 10">
            <a:extLst>
              <a:ext uri="{FF2B5EF4-FFF2-40B4-BE49-F238E27FC236}">
                <a16:creationId xmlns:a16="http://schemas.microsoft.com/office/drawing/2014/main" id="{4082C688-EE82-476B-AAAB-5520C5350FC2}"/>
              </a:ext>
            </a:extLst>
          </p:cNvPr>
          <p:cNvPicPr>
            <a:picLocks noChangeAspect="1"/>
          </p:cNvPicPr>
          <p:nvPr/>
        </p:nvPicPr>
        <p:blipFill>
          <a:blip r:embed="rId4"/>
          <a:stretch>
            <a:fillRect/>
          </a:stretch>
        </p:blipFill>
        <p:spPr>
          <a:xfrm>
            <a:off x="6628145" y="2405207"/>
            <a:ext cx="5211175" cy="1450756"/>
          </a:xfrm>
          <a:prstGeom prst="rect">
            <a:avLst/>
          </a:prstGeom>
          <a:effectLst>
            <a:glow rad="63500">
              <a:schemeClr val="accent2"/>
            </a:glow>
          </a:effectLst>
        </p:spPr>
      </p:pic>
    </p:spTree>
    <p:extLst>
      <p:ext uri="{BB962C8B-B14F-4D97-AF65-F5344CB8AC3E}">
        <p14:creationId xmlns:p14="http://schemas.microsoft.com/office/powerpoint/2010/main" val="31221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806A-509D-4484-93B1-516C652BDD24}"/>
              </a:ext>
            </a:extLst>
          </p:cNvPr>
          <p:cNvSpPr>
            <a:spLocks noGrp="1"/>
          </p:cNvSpPr>
          <p:nvPr>
            <p:ph type="title"/>
          </p:nvPr>
        </p:nvSpPr>
        <p:spPr/>
        <p:txBody>
          <a:bodyPr>
            <a:normAutofit/>
          </a:bodyPr>
          <a:lstStyle/>
          <a:p>
            <a:r>
              <a:rPr lang="en-US" dirty="0"/>
              <a:t>Arrow Functions</a:t>
            </a:r>
            <a:br>
              <a:rPr lang="en-US" dirty="0"/>
            </a:br>
            <a:r>
              <a:rPr lang="en-US" sz="1400" dirty="0">
                <a:hlinkClick r:id="rId2"/>
              </a:rPr>
              <a:t>https://javascript.info/arrow-functions-basics</a:t>
            </a:r>
            <a:endParaRPr lang="en-US" dirty="0"/>
          </a:p>
        </p:txBody>
      </p:sp>
      <p:sp>
        <p:nvSpPr>
          <p:cNvPr id="3" name="Content Placeholder 2">
            <a:extLst>
              <a:ext uri="{FF2B5EF4-FFF2-40B4-BE49-F238E27FC236}">
                <a16:creationId xmlns:a16="http://schemas.microsoft.com/office/drawing/2014/main" id="{6A1C99D4-4081-42BB-AFDC-2DC20CBF1FB7}"/>
              </a:ext>
            </a:extLst>
          </p:cNvPr>
          <p:cNvSpPr>
            <a:spLocks noGrp="1"/>
          </p:cNvSpPr>
          <p:nvPr>
            <p:ph idx="1"/>
          </p:nvPr>
        </p:nvSpPr>
        <p:spPr>
          <a:xfrm>
            <a:off x="353301" y="1931888"/>
            <a:ext cx="11522750" cy="972158"/>
          </a:xfrm>
        </p:spPr>
        <p:txBody>
          <a:bodyPr>
            <a:normAutofit fontScale="92500"/>
          </a:bodyPr>
          <a:lstStyle/>
          <a:p>
            <a:r>
              <a:rPr lang="en-US" dirty="0"/>
              <a:t>Arrow Functions are (yet another) a very simple and concise syntax for creating functions. Both the below expressions create a function that accepts arguments </a:t>
            </a:r>
            <a:r>
              <a:rPr lang="en-US" i="1" dirty="0"/>
              <a:t>arg1..argN</a:t>
            </a:r>
            <a:r>
              <a:rPr lang="en-US" dirty="0"/>
              <a:t>, then evaluates the expression and returns its result into </a:t>
            </a:r>
            <a:r>
              <a:rPr lang="en-US" b="1" i="1" dirty="0" err="1"/>
              <a:t>func</a:t>
            </a:r>
            <a:r>
              <a:rPr lang="en-US" dirty="0"/>
              <a:t>.</a:t>
            </a:r>
          </a:p>
          <a:p>
            <a:endParaRPr lang="en-US" dirty="0"/>
          </a:p>
        </p:txBody>
      </p:sp>
      <p:pic>
        <p:nvPicPr>
          <p:cNvPr id="4" name="Picture 3">
            <a:extLst>
              <a:ext uri="{FF2B5EF4-FFF2-40B4-BE49-F238E27FC236}">
                <a16:creationId xmlns:a16="http://schemas.microsoft.com/office/drawing/2014/main" id="{4CBE33B0-297B-4B87-85A5-273094448F50}"/>
              </a:ext>
            </a:extLst>
          </p:cNvPr>
          <p:cNvPicPr>
            <a:picLocks noChangeAspect="1"/>
          </p:cNvPicPr>
          <p:nvPr/>
        </p:nvPicPr>
        <p:blipFill>
          <a:blip r:embed="rId3"/>
          <a:stretch>
            <a:fillRect/>
          </a:stretch>
        </p:blipFill>
        <p:spPr>
          <a:xfrm>
            <a:off x="6678331" y="2775533"/>
            <a:ext cx="4903895" cy="304826"/>
          </a:xfrm>
          <a:prstGeom prst="rect">
            <a:avLst/>
          </a:prstGeom>
          <a:effectLst>
            <a:glow rad="63500">
              <a:schemeClr val="accent2"/>
            </a:glow>
          </a:effectLst>
        </p:spPr>
      </p:pic>
      <p:pic>
        <p:nvPicPr>
          <p:cNvPr id="5" name="Picture 4">
            <a:extLst>
              <a:ext uri="{FF2B5EF4-FFF2-40B4-BE49-F238E27FC236}">
                <a16:creationId xmlns:a16="http://schemas.microsoft.com/office/drawing/2014/main" id="{83143D31-89B5-4F86-8CA9-2C041B53399F}"/>
              </a:ext>
            </a:extLst>
          </p:cNvPr>
          <p:cNvPicPr>
            <a:picLocks noChangeAspect="1"/>
          </p:cNvPicPr>
          <p:nvPr/>
        </p:nvPicPr>
        <p:blipFill>
          <a:blip r:embed="rId4"/>
          <a:stretch>
            <a:fillRect/>
          </a:stretch>
        </p:blipFill>
        <p:spPr>
          <a:xfrm>
            <a:off x="634800" y="2749453"/>
            <a:ext cx="4511431" cy="777307"/>
          </a:xfrm>
          <a:prstGeom prst="rect">
            <a:avLst/>
          </a:prstGeom>
          <a:effectLst>
            <a:glow rad="63500">
              <a:schemeClr val="accent2"/>
            </a:glow>
          </a:effectLst>
        </p:spPr>
      </p:pic>
      <p:sp>
        <p:nvSpPr>
          <p:cNvPr id="6" name="Rectangle 5">
            <a:extLst>
              <a:ext uri="{FF2B5EF4-FFF2-40B4-BE49-F238E27FC236}">
                <a16:creationId xmlns:a16="http://schemas.microsoft.com/office/drawing/2014/main" id="{5A22521F-F1FB-4052-8431-A251EA00B0CA}"/>
              </a:ext>
            </a:extLst>
          </p:cNvPr>
          <p:cNvSpPr/>
          <p:nvPr/>
        </p:nvSpPr>
        <p:spPr>
          <a:xfrm>
            <a:off x="4630185" y="3118894"/>
            <a:ext cx="1778051" cy="369332"/>
          </a:xfrm>
          <a:prstGeom prst="rect">
            <a:avLst/>
          </a:prstGeom>
          <a:solidFill>
            <a:schemeClr val="bg1"/>
          </a:solidFill>
          <a:ln w="25400">
            <a:solidFill>
              <a:schemeClr val="accent2"/>
            </a:solidFill>
          </a:ln>
        </p:spPr>
        <p:txBody>
          <a:bodyPr wrap="none">
            <a:spAutoFit/>
          </a:bodyPr>
          <a:lstStyle/>
          <a:p>
            <a:r>
              <a:rPr lang="en-US" dirty="0"/>
              <a:t>Is the same as…</a:t>
            </a:r>
          </a:p>
        </p:txBody>
      </p:sp>
      <p:cxnSp>
        <p:nvCxnSpPr>
          <p:cNvPr id="8" name="Straight Arrow Connector 7">
            <a:extLst>
              <a:ext uri="{FF2B5EF4-FFF2-40B4-BE49-F238E27FC236}">
                <a16:creationId xmlns:a16="http://schemas.microsoft.com/office/drawing/2014/main" id="{7685130B-0FC4-429E-84EB-78D4DB6E207D}"/>
              </a:ext>
            </a:extLst>
          </p:cNvPr>
          <p:cNvCxnSpPr/>
          <p:nvPr/>
        </p:nvCxnSpPr>
        <p:spPr>
          <a:xfrm>
            <a:off x="3278459" y="3138106"/>
            <a:ext cx="1315843" cy="14035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F33E3673-E58C-4B02-B19D-6EBCF2839C73}"/>
              </a:ext>
            </a:extLst>
          </p:cNvPr>
          <p:cNvCxnSpPr>
            <a:cxnSpLocks/>
            <a:endCxn id="4" idx="1"/>
          </p:cNvCxnSpPr>
          <p:nvPr/>
        </p:nvCxnSpPr>
        <p:spPr>
          <a:xfrm flipV="1">
            <a:off x="5914611" y="2927946"/>
            <a:ext cx="763720" cy="14016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DC9C99EF-22D0-4BB2-A772-0338B494940E}"/>
              </a:ext>
            </a:extLst>
          </p:cNvPr>
          <p:cNvSpPr/>
          <p:nvPr/>
        </p:nvSpPr>
        <p:spPr>
          <a:xfrm>
            <a:off x="846667" y="3781131"/>
            <a:ext cx="4403575" cy="646331"/>
          </a:xfrm>
          <a:prstGeom prst="rect">
            <a:avLst/>
          </a:prstGeom>
          <a:ln w="25400">
            <a:solidFill>
              <a:schemeClr val="accent2"/>
            </a:solidFill>
          </a:ln>
        </p:spPr>
        <p:txBody>
          <a:bodyPr wrap="square">
            <a:spAutoFit/>
          </a:bodyPr>
          <a:lstStyle/>
          <a:p>
            <a:r>
              <a:rPr lang="en-US" dirty="0"/>
              <a:t>This function accepts two arguments: a, b. It returns the result of </a:t>
            </a:r>
            <a:r>
              <a:rPr lang="en-US" b="1" i="1" dirty="0"/>
              <a:t>a + b</a:t>
            </a:r>
            <a:r>
              <a:rPr lang="en-US" dirty="0"/>
              <a:t>.</a:t>
            </a:r>
          </a:p>
        </p:txBody>
      </p:sp>
      <p:pic>
        <p:nvPicPr>
          <p:cNvPr id="13" name="Picture 12">
            <a:extLst>
              <a:ext uri="{FF2B5EF4-FFF2-40B4-BE49-F238E27FC236}">
                <a16:creationId xmlns:a16="http://schemas.microsoft.com/office/drawing/2014/main" id="{0C331EDF-293E-4342-8A32-B2B96CA921FC}"/>
              </a:ext>
            </a:extLst>
          </p:cNvPr>
          <p:cNvPicPr>
            <a:picLocks noChangeAspect="1"/>
          </p:cNvPicPr>
          <p:nvPr/>
        </p:nvPicPr>
        <p:blipFill>
          <a:blip r:embed="rId5"/>
          <a:stretch>
            <a:fillRect/>
          </a:stretch>
        </p:blipFill>
        <p:spPr>
          <a:xfrm>
            <a:off x="846669" y="4453011"/>
            <a:ext cx="4403574" cy="2290856"/>
          </a:xfrm>
          <a:prstGeom prst="rect">
            <a:avLst/>
          </a:prstGeom>
          <a:effectLst>
            <a:glow rad="63500">
              <a:schemeClr val="accent2"/>
            </a:glow>
          </a:effectLst>
        </p:spPr>
      </p:pic>
      <p:sp>
        <p:nvSpPr>
          <p:cNvPr id="14" name="Rectangle 13">
            <a:extLst>
              <a:ext uri="{FF2B5EF4-FFF2-40B4-BE49-F238E27FC236}">
                <a16:creationId xmlns:a16="http://schemas.microsoft.com/office/drawing/2014/main" id="{E52AEC82-CED8-4F92-A68C-A0EC8EF4F296}"/>
              </a:ext>
            </a:extLst>
          </p:cNvPr>
          <p:cNvSpPr/>
          <p:nvPr/>
        </p:nvSpPr>
        <p:spPr>
          <a:xfrm>
            <a:off x="5528388" y="4476033"/>
            <a:ext cx="6220761" cy="707886"/>
          </a:xfrm>
          <a:prstGeom prst="rect">
            <a:avLst/>
          </a:prstGeom>
          <a:ln w="25400">
            <a:solidFill>
              <a:schemeClr val="accent2"/>
            </a:solidFill>
          </a:ln>
        </p:spPr>
        <p:txBody>
          <a:bodyPr wrap="square">
            <a:spAutoFit/>
          </a:bodyPr>
          <a:lstStyle/>
          <a:p>
            <a:r>
              <a:rPr lang="en-US" sz="2000" dirty="0"/>
              <a:t>With one argument, ( ) are not required. With zero arguments empty ( ) are required.</a:t>
            </a:r>
          </a:p>
        </p:txBody>
      </p:sp>
      <p:pic>
        <p:nvPicPr>
          <p:cNvPr id="15" name="Picture 14">
            <a:extLst>
              <a:ext uri="{FF2B5EF4-FFF2-40B4-BE49-F238E27FC236}">
                <a16:creationId xmlns:a16="http://schemas.microsoft.com/office/drawing/2014/main" id="{16E9AFB6-A45F-4870-8286-F5B51965774E}"/>
              </a:ext>
            </a:extLst>
          </p:cNvPr>
          <p:cNvPicPr>
            <a:picLocks noChangeAspect="1"/>
          </p:cNvPicPr>
          <p:nvPr/>
        </p:nvPicPr>
        <p:blipFill>
          <a:blip r:embed="rId6"/>
          <a:stretch>
            <a:fillRect/>
          </a:stretch>
        </p:blipFill>
        <p:spPr>
          <a:xfrm>
            <a:off x="6703347" y="3367820"/>
            <a:ext cx="5045802" cy="503162"/>
          </a:xfrm>
          <a:prstGeom prst="rect">
            <a:avLst/>
          </a:prstGeom>
          <a:effectLst>
            <a:glow rad="63500">
              <a:schemeClr val="accent2"/>
            </a:glow>
          </a:effectLst>
        </p:spPr>
      </p:pic>
      <p:pic>
        <p:nvPicPr>
          <p:cNvPr id="16" name="Picture 15">
            <a:extLst>
              <a:ext uri="{FF2B5EF4-FFF2-40B4-BE49-F238E27FC236}">
                <a16:creationId xmlns:a16="http://schemas.microsoft.com/office/drawing/2014/main" id="{472EB73A-4F0A-44CE-BE3A-30555158A6A4}"/>
              </a:ext>
            </a:extLst>
          </p:cNvPr>
          <p:cNvPicPr>
            <a:picLocks noChangeAspect="1"/>
          </p:cNvPicPr>
          <p:nvPr/>
        </p:nvPicPr>
        <p:blipFill>
          <a:blip r:embed="rId7"/>
          <a:stretch>
            <a:fillRect/>
          </a:stretch>
        </p:blipFill>
        <p:spPr>
          <a:xfrm>
            <a:off x="6707062" y="4003098"/>
            <a:ext cx="5045802" cy="360042"/>
          </a:xfrm>
          <a:prstGeom prst="rect">
            <a:avLst/>
          </a:prstGeom>
          <a:effectLst>
            <a:glow rad="63500">
              <a:schemeClr val="accent2"/>
            </a:glow>
          </a:effectLst>
        </p:spPr>
      </p:pic>
      <p:pic>
        <p:nvPicPr>
          <p:cNvPr id="17" name="Picture 16">
            <a:extLst>
              <a:ext uri="{FF2B5EF4-FFF2-40B4-BE49-F238E27FC236}">
                <a16:creationId xmlns:a16="http://schemas.microsoft.com/office/drawing/2014/main" id="{C85F2568-945A-4E8F-9E2B-E98C9C48DFAC}"/>
              </a:ext>
            </a:extLst>
          </p:cNvPr>
          <p:cNvPicPr>
            <a:picLocks noChangeAspect="1"/>
          </p:cNvPicPr>
          <p:nvPr/>
        </p:nvPicPr>
        <p:blipFill>
          <a:blip r:embed="rId8"/>
          <a:stretch>
            <a:fillRect/>
          </a:stretch>
        </p:blipFill>
        <p:spPr>
          <a:xfrm>
            <a:off x="4961671" y="5350825"/>
            <a:ext cx="6787478" cy="1228768"/>
          </a:xfrm>
          <a:prstGeom prst="rect">
            <a:avLst/>
          </a:prstGeom>
          <a:effectLst>
            <a:glow rad="63500">
              <a:schemeClr val="accent2"/>
            </a:glow>
          </a:effectLst>
        </p:spPr>
      </p:pic>
    </p:spTree>
    <p:extLst>
      <p:ext uri="{BB962C8B-B14F-4D97-AF65-F5344CB8AC3E}">
        <p14:creationId xmlns:p14="http://schemas.microsoft.com/office/powerpoint/2010/main" val="2623849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CD12EA-3707-4105-919D-313AB43D8A36}"/>
              </a:ext>
            </a:extLst>
          </p:cNvPr>
          <p:cNvPicPr>
            <a:picLocks noChangeAspect="1"/>
          </p:cNvPicPr>
          <p:nvPr/>
        </p:nvPicPr>
        <p:blipFill>
          <a:blip r:embed="rId2"/>
          <a:stretch>
            <a:fillRect/>
          </a:stretch>
        </p:blipFill>
        <p:spPr>
          <a:xfrm>
            <a:off x="355431" y="3429000"/>
            <a:ext cx="6777739" cy="3331854"/>
          </a:xfrm>
          <a:prstGeom prst="rect">
            <a:avLst/>
          </a:prstGeom>
          <a:effectLst>
            <a:glow rad="63500">
              <a:schemeClr val="accent2"/>
            </a:glow>
          </a:effectLst>
        </p:spPr>
      </p:pic>
      <p:sp>
        <p:nvSpPr>
          <p:cNvPr id="2" name="Title 1">
            <a:extLst>
              <a:ext uri="{FF2B5EF4-FFF2-40B4-BE49-F238E27FC236}">
                <a16:creationId xmlns:a16="http://schemas.microsoft.com/office/drawing/2014/main" id="{43CF4A2F-EC3A-4392-92DA-7271015178E0}"/>
              </a:ext>
            </a:extLst>
          </p:cNvPr>
          <p:cNvSpPr>
            <a:spLocks noGrp="1"/>
          </p:cNvSpPr>
          <p:nvPr>
            <p:ph type="title"/>
          </p:nvPr>
        </p:nvSpPr>
        <p:spPr/>
        <p:txBody>
          <a:bodyPr>
            <a:normAutofit/>
          </a:bodyPr>
          <a:lstStyle/>
          <a:p>
            <a:r>
              <a:rPr lang="en-US" dirty="0"/>
              <a:t>JavaScript – Callback Functions</a:t>
            </a:r>
            <a:br>
              <a:rPr lang="en-US" dirty="0"/>
            </a:br>
            <a:r>
              <a:rPr lang="en-US" sz="1400" dirty="0">
                <a:hlinkClick r:id="rId3"/>
              </a:rPr>
              <a:t>https://javascript.info/function-expressions#callback-functions</a:t>
            </a:r>
            <a:endParaRPr lang="en-US" dirty="0"/>
          </a:p>
        </p:txBody>
      </p:sp>
      <p:sp>
        <p:nvSpPr>
          <p:cNvPr id="5" name="Rectangle 4">
            <a:extLst>
              <a:ext uri="{FF2B5EF4-FFF2-40B4-BE49-F238E27FC236}">
                <a16:creationId xmlns:a16="http://schemas.microsoft.com/office/drawing/2014/main" id="{3A3E88F0-6EE6-4C3F-B6D7-D922FE69ED6E}"/>
              </a:ext>
            </a:extLst>
          </p:cNvPr>
          <p:cNvSpPr/>
          <p:nvPr/>
        </p:nvSpPr>
        <p:spPr>
          <a:xfrm>
            <a:off x="335766" y="1941840"/>
            <a:ext cx="6767908" cy="1477328"/>
          </a:xfrm>
          <a:prstGeom prst="rect">
            <a:avLst/>
          </a:prstGeom>
          <a:ln w="25400">
            <a:solidFill>
              <a:schemeClr val="accent2"/>
            </a:solidFill>
          </a:ln>
        </p:spPr>
        <p:txBody>
          <a:bodyPr wrap="square">
            <a:spAutoFit/>
          </a:bodyPr>
          <a:lstStyle/>
          <a:p>
            <a:r>
              <a:rPr lang="en-US" dirty="0"/>
              <a:t>Pass functions as values. (Line 15)The arguments </a:t>
            </a:r>
            <a:r>
              <a:rPr lang="en-US" dirty="0" err="1"/>
              <a:t>showOk</a:t>
            </a:r>
            <a:r>
              <a:rPr lang="en-US" dirty="0"/>
              <a:t>() and </a:t>
            </a:r>
            <a:r>
              <a:rPr lang="en-US" dirty="0" err="1"/>
              <a:t>showCancel</a:t>
            </a:r>
            <a:r>
              <a:rPr lang="en-US" dirty="0"/>
              <a:t>() of the call to ask() are called </a:t>
            </a:r>
            <a:r>
              <a:rPr lang="en-US" b="1" i="1" dirty="0"/>
              <a:t>callback</a:t>
            </a:r>
            <a:r>
              <a:rPr lang="en-US" dirty="0"/>
              <a:t> </a:t>
            </a:r>
            <a:r>
              <a:rPr lang="en-US" b="1" i="1" dirty="0"/>
              <a:t>functions</a:t>
            </a:r>
            <a:r>
              <a:rPr lang="en-US" dirty="0"/>
              <a:t>. </a:t>
            </a:r>
          </a:p>
          <a:p>
            <a:r>
              <a:rPr lang="en-US" dirty="0"/>
              <a:t>A function can be passed to be “called back” later (if necessary). </a:t>
            </a:r>
            <a:r>
              <a:rPr lang="en-US" dirty="0" err="1"/>
              <a:t>showOk</a:t>
            </a:r>
            <a:r>
              <a:rPr lang="en-US" dirty="0"/>
              <a:t>() becomes the callback for a “yes” answer, and </a:t>
            </a:r>
            <a:r>
              <a:rPr lang="en-US" dirty="0" err="1"/>
              <a:t>showCancel</a:t>
            </a:r>
            <a:r>
              <a:rPr lang="en-US" dirty="0"/>
              <a:t>() for a “no” answer. </a:t>
            </a:r>
          </a:p>
        </p:txBody>
      </p:sp>
      <p:pic>
        <p:nvPicPr>
          <p:cNvPr id="6" name="Picture 5">
            <a:extLst>
              <a:ext uri="{FF2B5EF4-FFF2-40B4-BE49-F238E27FC236}">
                <a16:creationId xmlns:a16="http://schemas.microsoft.com/office/drawing/2014/main" id="{E2949B30-D44F-4F34-87B2-1C3D96271803}"/>
              </a:ext>
            </a:extLst>
          </p:cNvPr>
          <p:cNvPicPr>
            <a:picLocks noChangeAspect="1"/>
          </p:cNvPicPr>
          <p:nvPr/>
        </p:nvPicPr>
        <p:blipFill>
          <a:blip r:embed="rId4"/>
          <a:stretch>
            <a:fillRect/>
          </a:stretch>
        </p:blipFill>
        <p:spPr>
          <a:xfrm>
            <a:off x="6105832" y="3832120"/>
            <a:ext cx="5730737" cy="2415749"/>
          </a:xfrm>
          <a:prstGeom prst="rect">
            <a:avLst/>
          </a:prstGeom>
          <a:effectLst>
            <a:glow rad="63500">
              <a:schemeClr val="accent2"/>
            </a:glow>
          </a:effectLst>
        </p:spPr>
      </p:pic>
      <p:sp>
        <p:nvSpPr>
          <p:cNvPr id="7" name="Rectangle 6">
            <a:extLst>
              <a:ext uri="{FF2B5EF4-FFF2-40B4-BE49-F238E27FC236}">
                <a16:creationId xmlns:a16="http://schemas.microsoft.com/office/drawing/2014/main" id="{F3889796-9252-4AE5-969B-9896E4B5C957}"/>
              </a:ext>
            </a:extLst>
          </p:cNvPr>
          <p:cNvSpPr/>
          <p:nvPr/>
        </p:nvSpPr>
        <p:spPr>
          <a:xfrm>
            <a:off x="6105832" y="2886668"/>
            <a:ext cx="5730738" cy="923330"/>
          </a:xfrm>
          <a:prstGeom prst="rect">
            <a:avLst/>
          </a:prstGeom>
          <a:solidFill>
            <a:schemeClr val="bg1"/>
          </a:solidFill>
          <a:ln w="25400">
            <a:solidFill>
              <a:schemeClr val="accent2"/>
            </a:solidFill>
          </a:ln>
        </p:spPr>
        <p:txBody>
          <a:bodyPr wrap="square">
            <a:spAutoFit/>
          </a:bodyPr>
          <a:lstStyle/>
          <a:p>
            <a:r>
              <a:rPr lang="en-US" dirty="0"/>
              <a:t>We can use </a:t>
            </a:r>
            <a:r>
              <a:rPr lang="en-US" b="1" i="1" dirty="0"/>
              <a:t>Function Expressions </a:t>
            </a:r>
            <a:r>
              <a:rPr lang="en-US" dirty="0"/>
              <a:t>to write the same function, but much shorter. These are called </a:t>
            </a:r>
            <a:r>
              <a:rPr lang="en-US" b="1" i="1" dirty="0"/>
              <a:t>Anonymous Functions</a:t>
            </a:r>
            <a:r>
              <a:rPr lang="en-US" dirty="0"/>
              <a:t> and are very common</a:t>
            </a:r>
          </a:p>
        </p:txBody>
      </p:sp>
    </p:spTree>
    <p:extLst>
      <p:ext uri="{BB962C8B-B14F-4D97-AF65-F5344CB8AC3E}">
        <p14:creationId xmlns:p14="http://schemas.microsoft.com/office/powerpoint/2010/main" val="927621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0C4E-4CF5-4485-9505-1EB163952BA2}"/>
              </a:ext>
            </a:extLst>
          </p:cNvPr>
          <p:cNvSpPr>
            <a:spLocks noGrp="1"/>
          </p:cNvSpPr>
          <p:nvPr>
            <p:ph type="title"/>
          </p:nvPr>
        </p:nvSpPr>
        <p:spPr>
          <a:xfrm>
            <a:off x="1097280" y="286603"/>
            <a:ext cx="5676237" cy="1450757"/>
          </a:xfrm>
        </p:spPr>
        <p:txBody>
          <a:bodyPr>
            <a:normAutofit fontScale="90000"/>
          </a:bodyPr>
          <a:lstStyle/>
          <a:p>
            <a:r>
              <a:rPr lang="en-US" dirty="0"/>
              <a:t>Scope with Nested Functions</a:t>
            </a:r>
            <a:br>
              <a:rPr lang="en-US" dirty="0"/>
            </a:br>
            <a:r>
              <a:rPr lang="en-US" sz="1400" dirty="0">
                <a:hlinkClick r:id="rId2"/>
              </a:rPr>
              <a:t>https://javascript.info/closure</a:t>
            </a:r>
            <a:endParaRPr lang="en-US" dirty="0"/>
          </a:p>
        </p:txBody>
      </p:sp>
      <p:sp>
        <p:nvSpPr>
          <p:cNvPr id="3" name="Content Placeholder 2">
            <a:extLst>
              <a:ext uri="{FF2B5EF4-FFF2-40B4-BE49-F238E27FC236}">
                <a16:creationId xmlns:a16="http://schemas.microsoft.com/office/drawing/2014/main" id="{C4144204-5CBE-4218-ACA3-FE8CC59D7BC3}"/>
              </a:ext>
            </a:extLst>
          </p:cNvPr>
          <p:cNvSpPr>
            <a:spLocks noGrp="1"/>
          </p:cNvSpPr>
          <p:nvPr>
            <p:ph idx="1"/>
          </p:nvPr>
        </p:nvSpPr>
        <p:spPr>
          <a:xfrm>
            <a:off x="775252" y="1923223"/>
            <a:ext cx="5998265" cy="4472608"/>
          </a:xfrm>
        </p:spPr>
        <p:txBody>
          <a:bodyPr>
            <a:normAutofit/>
          </a:bodyPr>
          <a:lstStyle/>
          <a:p>
            <a:r>
              <a:rPr lang="en-US" sz="2000" dirty="0"/>
              <a:t> </a:t>
            </a:r>
            <a:r>
              <a:rPr lang="en-US" sz="2000" b="1" i="1" dirty="0"/>
              <a:t>var</a:t>
            </a:r>
            <a:r>
              <a:rPr lang="en-US" sz="2000" dirty="0"/>
              <a:t> is function scoped and </a:t>
            </a:r>
            <a:r>
              <a:rPr lang="en-US" sz="2000" b="1" i="1" dirty="0"/>
              <a:t>let</a:t>
            </a:r>
            <a:r>
              <a:rPr lang="en-US" sz="2000" dirty="0"/>
              <a:t> is block scoped. It can be said that a variable declared with </a:t>
            </a:r>
            <a:r>
              <a:rPr lang="en-US" sz="2000" b="1" i="1" dirty="0"/>
              <a:t>var</a:t>
            </a:r>
            <a:r>
              <a:rPr lang="en-US" sz="2000" dirty="0"/>
              <a:t> is defined throughout the program as compared to </a:t>
            </a:r>
            <a:r>
              <a:rPr lang="en-US" sz="2000" b="1" i="1" dirty="0"/>
              <a:t>let.</a:t>
            </a:r>
          </a:p>
          <a:p>
            <a:r>
              <a:rPr lang="en-US" sz="2000" dirty="0"/>
              <a:t>If a variable is declared inside a code block {...}, it’s only visible inside that block.</a:t>
            </a:r>
          </a:p>
          <a:p>
            <a:r>
              <a:rPr lang="en-US" sz="2000" dirty="0"/>
              <a:t>A </a:t>
            </a:r>
            <a:r>
              <a:rPr lang="en-US" sz="2000" u="sng" dirty="0"/>
              <a:t>nested</a:t>
            </a:r>
            <a:r>
              <a:rPr lang="en-US" sz="2000" dirty="0"/>
              <a:t> function can access variables declared inside it’s code block and inside it’s parent code block.</a:t>
            </a:r>
          </a:p>
          <a:p>
            <a:r>
              <a:rPr lang="en-US" sz="2000" dirty="0"/>
              <a:t>A nested function can be returned (as a property of a new object or as a result by itself). It can then be used anywhere else and it will still have access to the same outer variables.</a:t>
            </a:r>
          </a:p>
        </p:txBody>
      </p:sp>
      <p:pic>
        <p:nvPicPr>
          <p:cNvPr id="4" name="Picture 3">
            <a:extLst>
              <a:ext uri="{FF2B5EF4-FFF2-40B4-BE49-F238E27FC236}">
                <a16:creationId xmlns:a16="http://schemas.microsoft.com/office/drawing/2014/main" id="{02421678-5821-4E6B-A52C-3B177DF800D1}"/>
              </a:ext>
            </a:extLst>
          </p:cNvPr>
          <p:cNvPicPr>
            <a:picLocks noChangeAspect="1"/>
          </p:cNvPicPr>
          <p:nvPr/>
        </p:nvPicPr>
        <p:blipFill>
          <a:blip r:embed="rId3"/>
          <a:stretch>
            <a:fillRect/>
          </a:stretch>
        </p:blipFill>
        <p:spPr>
          <a:xfrm>
            <a:off x="6821887" y="186587"/>
            <a:ext cx="4821803" cy="2963598"/>
          </a:xfrm>
          <a:prstGeom prst="rect">
            <a:avLst/>
          </a:prstGeom>
          <a:effectLst>
            <a:glow rad="63500">
              <a:schemeClr val="accent2"/>
            </a:glow>
          </a:effectLst>
        </p:spPr>
      </p:pic>
      <p:pic>
        <p:nvPicPr>
          <p:cNvPr id="5" name="Picture 4">
            <a:extLst>
              <a:ext uri="{FF2B5EF4-FFF2-40B4-BE49-F238E27FC236}">
                <a16:creationId xmlns:a16="http://schemas.microsoft.com/office/drawing/2014/main" id="{124A7A8C-00C4-4E63-8D7D-88DFDE0B6990}"/>
              </a:ext>
            </a:extLst>
          </p:cNvPr>
          <p:cNvPicPr>
            <a:picLocks noChangeAspect="1"/>
          </p:cNvPicPr>
          <p:nvPr/>
        </p:nvPicPr>
        <p:blipFill>
          <a:blip r:embed="rId4"/>
          <a:stretch>
            <a:fillRect/>
          </a:stretch>
        </p:blipFill>
        <p:spPr>
          <a:xfrm>
            <a:off x="7707797" y="2692742"/>
            <a:ext cx="4053340" cy="4081255"/>
          </a:xfrm>
          <a:prstGeom prst="rect">
            <a:avLst/>
          </a:prstGeom>
          <a:effectLst>
            <a:glow rad="63500">
              <a:schemeClr val="accent2"/>
            </a:glow>
          </a:effectLst>
        </p:spPr>
      </p:pic>
    </p:spTree>
    <p:extLst>
      <p:ext uri="{BB962C8B-B14F-4D97-AF65-F5344CB8AC3E}">
        <p14:creationId xmlns:p14="http://schemas.microsoft.com/office/powerpoint/2010/main" val="3695289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E4D7-B7BE-47C3-BA16-499A26B69F1F}"/>
              </a:ext>
            </a:extLst>
          </p:cNvPr>
          <p:cNvSpPr>
            <a:spLocks noGrp="1"/>
          </p:cNvSpPr>
          <p:nvPr>
            <p:ph type="title"/>
          </p:nvPr>
        </p:nvSpPr>
        <p:spPr/>
        <p:txBody>
          <a:bodyPr>
            <a:normAutofit/>
          </a:bodyPr>
          <a:lstStyle/>
          <a:p>
            <a:r>
              <a:rPr lang="en-US" dirty="0"/>
              <a:t>Scope and Closure</a:t>
            </a:r>
            <a:br>
              <a:rPr lang="en-US" dirty="0"/>
            </a:br>
            <a:r>
              <a:rPr lang="en-US" sz="1400" dirty="0">
                <a:hlinkClick r:id="rId2"/>
              </a:rPr>
              <a:t>https://developer.mozilla.org/en-US/docs/Web/JavaScript/Closures</a:t>
            </a:r>
            <a:endParaRPr lang="en-US" dirty="0"/>
          </a:p>
        </p:txBody>
      </p:sp>
      <p:sp>
        <p:nvSpPr>
          <p:cNvPr id="3" name="Content Placeholder 2">
            <a:extLst>
              <a:ext uri="{FF2B5EF4-FFF2-40B4-BE49-F238E27FC236}">
                <a16:creationId xmlns:a16="http://schemas.microsoft.com/office/drawing/2014/main" id="{51CB13C6-28D7-4F25-8B32-13F7424DAD0A}"/>
              </a:ext>
            </a:extLst>
          </p:cNvPr>
          <p:cNvSpPr>
            <a:spLocks noGrp="1"/>
          </p:cNvSpPr>
          <p:nvPr>
            <p:ph idx="1"/>
          </p:nvPr>
        </p:nvSpPr>
        <p:spPr>
          <a:xfrm>
            <a:off x="338239" y="1899577"/>
            <a:ext cx="11517889" cy="856940"/>
          </a:xfrm>
        </p:spPr>
        <p:txBody>
          <a:bodyPr/>
          <a:lstStyle/>
          <a:p>
            <a:r>
              <a:rPr lang="en-US" dirty="0">
                <a:solidFill>
                  <a:srgbClr val="0070C0"/>
                </a:solidFill>
              </a:rPr>
              <a:t>A </a:t>
            </a:r>
            <a:r>
              <a:rPr lang="en-US" b="1" i="1" dirty="0">
                <a:solidFill>
                  <a:srgbClr val="0070C0"/>
                </a:solidFill>
              </a:rPr>
              <a:t>closure</a:t>
            </a:r>
            <a:r>
              <a:rPr lang="en-US" dirty="0">
                <a:solidFill>
                  <a:srgbClr val="0070C0"/>
                </a:solidFill>
              </a:rPr>
              <a:t> is the combination of a </a:t>
            </a:r>
            <a:r>
              <a:rPr lang="en-US" b="1" i="1" dirty="0">
                <a:solidFill>
                  <a:srgbClr val="0070C0"/>
                </a:solidFill>
              </a:rPr>
              <a:t>function</a:t>
            </a:r>
            <a:r>
              <a:rPr lang="en-US" dirty="0">
                <a:solidFill>
                  <a:srgbClr val="0070C0"/>
                </a:solidFill>
              </a:rPr>
              <a:t> enclosed with references to its surrounding state (the </a:t>
            </a:r>
            <a:r>
              <a:rPr lang="en-US" b="1" i="1" dirty="0">
                <a:solidFill>
                  <a:srgbClr val="0070C0"/>
                </a:solidFill>
              </a:rPr>
              <a:t>lexical</a:t>
            </a:r>
            <a:r>
              <a:rPr lang="en-US" dirty="0">
                <a:solidFill>
                  <a:srgbClr val="0070C0"/>
                </a:solidFill>
              </a:rPr>
              <a:t> </a:t>
            </a:r>
            <a:r>
              <a:rPr lang="en-US" b="1" i="1" dirty="0">
                <a:solidFill>
                  <a:srgbClr val="0070C0"/>
                </a:solidFill>
              </a:rPr>
              <a:t>environment</a:t>
            </a:r>
            <a:r>
              <a:rPr lang="en-US" dirty="0">
                <a:solidFill>
                  <a:srgbClr val="0070C0"/>
                </a:solidFill>
              </a:rPr>
              <a:t>). A </a:t>
            </a:r>
            <a:r>
              <a:rPr lang="en-US" b="1" i="1" dirty="0">
                <a:solidFill>
                  <a:srgbClr val="0070C0"/>
                </a:solidFill>
              </a:rPr>
              <a:t>closure</a:t>
            </a:r>
            <a:r>
              <a:rPr lang="en-US" dirty="0">
                <a:solidFill>
                  <a:srgbClr val="0070C0"/>
                </a:solidFill>
              </a:rPr>
              <a:t> gives you access to an outer </a:t>
            </a:r>
            <a:r>
              <a:rPr lang="en-US" b="1" i="1" dirty="0">
                <a:solidFill>
                  <a:srgbClr val="0070C0"/>
                </a:solidFill>
              </a:rPr>
              <a:t>function’s</a:t>
            </a:r>
            <a:r>
              <a:rPr lang="en-US" dirty="0">
                <a:solidFill>
                  <a:srgbClr val="0070C0"/>
                </a:solidFill>
              </a:rPr>
              <a:t> scope from an inner </a:t>
            </a:r>
            <a:r>
              <a:rPr lang="en-US" b="1" i="1" dirty="0">
                <a:solidFill>
                  <a:srgbClr val="0070C0"/>
                </a:solidFill>
              </a:rPr>
              <a:t>function</a:t>
            </a:r>
            <a:r>
              <a:rPr lang="en-US" dirty="0">
                <a:solidFill>
                  <a:srgbClr val="0070C0"/>
                </a:solidFill>
              </a:rPr>
              <a:t>.</a:t>
            </a:r>
          </a:p>
        </p:txBody>
      </p:sp>
      <p:pic>
        <p:nvPicPr>
          <p:cNvPr id="4" name="Picture 3">
            <a:extLst>
              <a:ext uri="{FF2B5EF4-FFF2-40B4-BE49-F238E27FC236}">
                <a16:creationId xmlns:a16="http://schemas.microsoft.com/office/drawing/2014/main" id="{F8365203-AF21-4A9B-912A-A92E17FF685C}"/>
              </a:ext>
            </a:extLst>
          </p:cNvPr>
          <p:cNvPicPr>
            <a:picLocks noChangeAspect="1"/>
          </p:cNvPicPr>
          <p:nvPr/>
        </p:nvPicPr>
        <p:blipFill>
          <a:blip r:embed="rId3"/>
          <a:stretch>
            <a:fillRect/>
          </a:stretch>
        </p:blipFill>
        <p:spPr>
          <a:xfrm>
            <a:off x="1731728" y="4268931"/>
            <a:ext cx="8728544" cy="2360394"/>
          </a:xfrm>
          <a:prstGeom prst="rect">
            <a:avLst/>
          </a:prstGeom>
          <a:effectLst>
            <a:glow rad="63500">
              <a:schemeClr val="accent2"/>
            </a:glow>
          </a:effectLst>
        </p:spPr>
      </p:pic>
      <p:sp>
        <p:nvSpPr>
          <p:cNvPr id="5" name="Rectangle 4">
            <a:extLst>
              <a:ext uri="{FF2B5EF4-FFF2-40B4-BE49-F238E27FC236}">
                <a16:creationId xmlns:a16="http://schemas.microsoft.com/office/drawing/2014/main" id="{69A350E8-A418-40CE-924A-79225661B104}"/>
              </a:ext>
            </a:extLst>
          </p:cNvPr>
          <p:cNvSpPr/>
          <p:nvPr/>
        </p:nvSpPr>
        <p:spPr>
          <a:xfrm>
            <a:off x="402535" y="2667174"/>
            <a:ext cx="11447890" cy="1446550"/>
          </a:xfrm>
          <a:prstGeom prst="rect">
            <a:avLst/>
          </a:prstGeom>
        </p:spPr>
        <p:txBody>
          <a:bodyPr wrap="square">
            <a:spAutoFit/>
          </a:bodyPr>
          <a:lstStyle/>
          <a:p>
            <a:r>
              <a:rPr lang="en-US" sz="2200" dirty="0" err="1"/>
              <a:t>init</a:t>
            </a:r>
            <a:r>
              <a:rPr lang="en-US" sz="2200" dirty="0"/>
              <a:t>() creates local variable (name) and a function (</a:t>
            </a:r>
            <a:r>
              <a:rPr lang="en-US" sz="2200" dirty="0" err="1"/>
              <a:t>displayName</a:t>
            </a:r>
            <a:r>
              <a:rPr lang="en-US" sz="2200" dirty="0"/>
              <a:t>()). </a:t>
            </a:r>
            <a:r>
              <a:rPr lang="en-US" sz="2200" dirty="0" err="1"/>
              <a:t>displayName</a:t>
            </a:r>
            <a:r>
              <a:rPr lang="en-US" sz="2200" dirty="0"/>
              <a:t>() is an inner function defined inside </a:t>
            </a:r>
            <a:r>
              <a:rPr lang="en-US" sz="2200" dirty="0" err="1"/>
              <a:t>init</a:t>
            </a:r>
            <a:r>
              <a:rPr lang="en-US" sz="2200" dirty="0"/>
              <a:t>(). It’s available only within the body of </a:t>
            </a:r>
            <a:r>
              <a:rPr lang="en-US" sz="2200" dirty="0" err="1"/>
              <a:t>init</a:t>
            </a:r>
            <a:r>
              <a:rPr lang="en-US" sz="2200" dirty="0"/>
              <a:t>(). </a:t>
            </a:r>
            <a:r>
              <a:rPr lang="en-US" sz="2200" dirty="0" err="1"/>
              <a:t>displayName</a:t>
            </a:r>
            <a:r>
              <a:rPr lang="en-US" sz="2200" dirty="0"/>
              <a:t>() has no local variables. Because inner functions have access to outer function variables, </a:t>
            </a:r>
            <a:r>
              <a:rPr lang="en-US" sz="2200" dirty="0" err="1"/>
              <a:t>displayName</a:t>
            </a:r>
            <a:r>
              <a:rPr lang="en-US" sz="2200" dirty="0"/>
              <a:t>() accesses name declared in the parent function, </a:t>
            </a:r>
            <a:r>
              <a:rPr lang="en-US" sz="2200" dirty="0" err="1"/>
              <a:t>init</a:t>
            </a:r>
            <a:r>
              <a:rPr lang="en-US" sz="2200" dirty="0"/>
              <a:t>(). This is Lexical Scoping.</a:t>
            </a:r>
          </a:p>
        </p:txBody>
      </p:sp>
    </p:spTree>
    <p:extLst>
      <p:ext uri="{BB962C8B-B14F-4D97-AF65-F5344CB8AC3E}">
        <p14:creationId xmlns:p14="http://schemas.microsoft.com/office/powerpoint/2010/main" val="265060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ED4E4-DFA0-4E41-A9F2-988B38C2F63B}"/>
              </a:ext>
            </a:extLst>
          </p:cNvPr>
          <p:cNvPicPr>
            <a:picLocks noChangeAspect="1"/>
          </p:cNvPicPr>
          <p:nvPr/>
        </p:nvPicPr>
        <p:blipFill>
          <a:blip r:embed="rId2"/>
          <a:stretch>
            <a:fillRect/>
          </a:stretch>
        </p:blipFill>
        <p:spPr>
          <a:xfrm>
            <a:off x="6791417" y="2032342"/>
            <a:ext cx="5287795" cy="4718068"/>
          </a:xfrm>
          <a:prstGeom prst="rect">
            <a:avLst/>
          </a:prstGeom>
          <a:effectLst>
            <a:glow rad="63500">
              <a:schemeClr val="accent2"/>
            </a:glow>
          </a:effectLst>
        </p:spPr>
      </p:pic>
      <p:sp>
        <p:nvSpPr>
          <p:cNvPr id="5" name="Rectangle 4">
            <a:extLst>
              <a:ext uri="{FF2B5EF4-FFF2-40B4-BE49-F238E27FC236}">
                <a16:creationId xmlns:a16="http://schemas.microsoft.com/office/drawing/2014/main" id="{D85697ED-E2B4-4258-B28E-BD1F07DF35BA}"/>
              </a:ext>
            </a:extLst>
          </p:cNvPr>
          <p:cNvSpPr/>
          <p:nvPr/>
        </p:nvSpPr>
        <p:spPr>
          <a:xfrm>
            <a:off x="763480" y="2032986"/>
            <a:ext cx="5912529" cy="4401205"/>
          </a:xfrm>
          <a:prstGeom prst="rect">
            <a:avLst/>
          </a:prstGeom>
        </p:spPr>
        <p:txBody>
          <a:bodyPr wrap="square" anchor="ctr">
            <a:spAutoFit/>
          </a:bodyPr>
          <a:lstStyle/>
          <a:p>
            <a:r>
              <a:rPr lang="en-US" sz="2800" b="1" i="1" dirty="0" err="1"/>
              <a:t>makeAdder</a:t>
            </a:r>
            <a:r>
              <a:rPr lang="en-US" sz="2800" b="1" i="1" dirty="0"/>
              <a:t>(x)</a:t>
            </a:r>
            <a:r>
              <a:rPr lang="en-US" sz="2800" dirty="0"/>
              <a:t> takes a single argument, x, and </a:t>
            </a:r>
            <a:r>
              <a:rPr lang="en-US" sz="2800" b="1" i="1" dirty="0"/>
              <a:t>returns</a:t>
            </a:r>
            <a:r>
              <a:rPr lang="en-US" sz="2800" dirty="0"/>
              <a:t> a new function. The returned function takes a single argument y, and returns x + y. </a:t>
            </a:r>
          </a:p>
          <a:p>
            <a:r>
              <a:rPr lang="en-US" sz="2800" b="1" i="1" dirty="0"/>
              <a:t>add5</a:t>
            </a:r>
            <a:r>
              <a:rPr lang="en-US" sz="2800" dirty="0"/>
              <a:t> and </a:t>
            </a:r>
            <a:r>
              <a:rPr lang="en-US" sz="2800" b="1" i="1" dirty="0"/>
              <a:t>add10</a:t>
            </a:r>
            <a:r>
              <a:rPr lang="en-US" sz="2800" dirty="0"/>
              <a:t> are both </a:t>
            </a:r>
            <a:r>
              <a:rPr lang="en-US" sz="2800" b="1" i="1" dirty="0"/>
              <a:t>closures</a:t>
            </a:r>
            <a:r>
              <a:rPr lang="en-US" sz="2800" dirty="0"/>
              <a:t>. They share the same function body definition, but store different lexical environments. </a:t>
            </a:r>
            <a:r>
              <a:rPr lang="en-US" sz="2800" b="1" i="1" dirty="0"/>
              <a:t>add5</a:t>
            </a:r>
            <a:r>
              <a:rPr lang="en-US" sz="2800" dirty="0"/>
              <a:t>'s lexical environment, x is 5, while in </a:t>
            </a:r>
            <a:r>
              <a:rPr lang="en-US" sz="2800" b="1" i="1" dirty="0"/>
              <a:t>add10</a:t>
            </a:r>
            <a:r>
              <a:rPr lang="en-US" sz="2800" dirty="0"/>
              <a:t>, </a:t>
            </a:r>
          </a:p>
          <a:p>
            <a:r>
              <a:rPr lang="en-US" sz="2800" dirty="0"/>
              <a:t>x is 10.</a:t>
            </a:r>
          </a:p>
        </p:txBody>
      </p:sp>
      <p:sp>
        <p:nvSpPr>
          <p:cNvPr id="6" name="Title 1">
            <a:extLst>
              <a:ext uri="{FF2B5EF4-FFF2-40B4-BE49-F238E27FC236}">
                <a16:creationId xmlns:a16="http://schemas.microsoft.com/office/drawing/2014/main" id="{DB216155-DE07-4D92-AD81-AC521077BA75}"/>
              </a:ext>
            </a:extLst>
          </p:cNvPr>
          <p:cNvSpPr>
            <a:spLocks noGrp="1"/>
          </p:cNvSpPr>
          <p:nvPr>
            <p:ph type="title"/>
          </p:nvPr>
        </p:nvSpPr>
        <p:spPr>
          <a:xfrm>
            <a:off x="1096963" y="287338"/>
            <a:ext cx="10058400" cy="1449387"/>
          </a:xfrm>
        </p:spPr>
        <p:txBody>
          <a:bodyPr>
            <a:normAutofit/>
          </a:bodyPr>
          <a:lstStyle/>
          <a:p>
            <a:r>
              <a:rPr lang="en-US" dirty="0"/>
              <a:t>Scope and Closure</a:t>
            </a:r>
            <a:br>
              <a:rPr lang="en-US" dirty="0"/>
            </a:br>
            <a:r>
              <a:rPr lang="en-US" sz="1400" dirty="0">
                <a:hlinkClick r:id="rId3"/>
              </a:rPr>
              <a:t>https://developer.mozilla.org/en-US/docs/Web/JavaScript/Closures</a:t>
            </a:r>
            <a:endParaRPr lang="en-US" dirty="0"/>
          </a:p>
        </p:txBody>
      </p:sp>
    </p:spTree>
    <p:extLst>
      <p:ext uri="{BB962C8B-B14F-4D97-AF65-F5344CB8AC3E}">
        <p14:creationId xmlns:p14="http://schemas.microsoft.com/office/powerpoint/2010/main" val="54348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E5EF8-6535-4F75-8719-9E2263B5F155}"/>
              </a:ext>
            </a:extLst>
          </p:cNvPr>
          <p:cNvPicPr>
            <a:picLocks noChangeAspect="1"/>
          </p:cNvPicPr>
          <p:nvPr/>
        </p:nvPicPr>
        <p:blipFill>
          <a:blip r:embed="rId2"/>
          <a:stretch>
            <a:fillRect/>
          </a:stretch>
        </p:blipFill>
        <p:spPr>
          <a:xfrm>
            <a:off x="7452895" y="859735"/>
            <a:ext cx="4580229" cy="2871337"/>
          </a:xfrm>
          <a:prstGeom prst="rect">
            <a:avLst/>
          </a:prstGeom>
          <a:effectLst>
            <a:glow rad="63500">
              <a:schemeClr val="accent2"/>
            </a:glow>
          </a:effectLst>
        </p:spPr>
      </p:pic>
      <p:sp>
        <p:nvSpPr>
          <p:cNvPr id="2" name="Title 1">
            <a:extLst>
              <a:ext uri="{FF2B5EF4-FFF2-40B4-BE49-F238E27FC236}">
                <a16:creationId xmlns:a16="http://schemas.microsoft.com/office/drawing/2014/main" id="{436FABAB-4FA3-4DBA-B85E-C22BEAE7BC9D}"/>
              </a:ext>
            </a:extLst>
          </p:cNvPr>
          <p:cNvSpPr>
            <a:spLocks noGrp="1"/>
          </p:cNvSpPr>
          <p:nvPr>
            <p:ph type="title"/>
          </p:nvPr>
        </p:nvSpPr>
        <p:spPr>
          <a:xfrm>
            <a:off x="158876" y="286601"/>
            <a:ext cx="4880263" cy="1450757"/>
          </a:xfrm>
        </p:spPr>
        <p:txBody>
          <a:bodyPr>
            <a:normAutofit fontScale="90000"/>
          </a:bodyPr>
          <a:lstStyle/>
          <a:p>
            <a:r>
              <a:rPr lang="en-US" dirty="0"/>
              <a:t>Try/Catch/Finally</a:t>
            </a:r>
            <a:br>
              <a:rPr lang="en-US" dirty="0"/>
            </a:br>
            <a:r>
              <a:rPr lang="en-US" sz="1400" dirty="0">
                <a:hlinkClick r:id="rId3"/>
              </a:rPr>
              <a:t>https://javascript.info/try-catch#the-try-catch-syntax</a:t>
            </a:r>
            <a:endParaRPr lang="en-US" dirty="0"/>
          </a:p>
        </p:txBody>
      </p:sp>
      <p:sp>
        <p:nvSpPr>
          <p:cNvPr id="3" name="Content Placeholder 2">
            <a:extLst>
              <a:ext uri="{FF2B5EF4-FFF2-40B4-BE49-F238E27FC236}">
                <a16:creationId xmlns:a16="http://schemas.microsoft.com/office/drawing/2014/main" id="{2BE50D96-319A-4ADA-9ABE-7D9B0DF8D33A}"/>
              </a:ext>
            </a:extLst>
          </p:cNvPr>
          <p:cNvSpPr>
            <a:spLocks noGrp="1"/>
          </p:cNvSpPr>
          <p:nvPr>
            <p:ph idx="1"/>
          </p:nvPr>
        </p:nvSpPr>
        <p:spPr>
          <a:xfrm>
            <a:off x="233570" y="1918253"/>
            <a:ext cx="6867940" cy="4396518"/>
          </a:xfrm>
        </p:spPr>
        <p:txBody>
          <a:bodyPr>
            <a:normAutofit/>
          </a:bodyPr>
          <a:lstStyle/>
          <a:p>
            <a:pPr marL="0" indent="0">
              <a:buNone/>
            </a:pPr>
            <a:r>
              <a:rPr lang="en-US" sz="1800" dirty="0"/>
              <a:t>The JS </a:t>
            </a:r>
            <a:r>
              <a:rPr lang="en-US" sz="1800" b="1" i="1" dirty="0"/>
              <a:t>Try/Catch </a:t>
            </a:r>
            <a:r>
              <a:rPr lang="en-US" sz="1800" dirty="0"/>
              <a:t>block works similarly to the C# </a:t>
            </a:r>
            <a:r>
              <a:rPr lang="en-US" sz="1800" b="1" i="1" dirty="0"/>
              <a:t>Try/Catch </a:t>
            </a:r>
            <a:r>
              <a:rPr lang="en-US" sz="1800" dirty="0"/>
              <a:t>Block. There is only one error object generated. The error object has three parts</a:t>
            </a:r>
          </a:p>
          <a:p>
            <a:pPr lvl="1">
              <a:buFont typeface="Arial" panose="020B0604020202020204" pitchFamily="34" charset="0"/>
              <a:buChar char="•"/>
            </a:pPr>
            <a:r>
              <a:rPr lang="en-US" sz="1600" dirty="0"/>
              <a:t>Name – the Error Name, Like “Reference Error”.</a:t>
            </a:r>
          </a:p>
          <a:p>
            <a:pPr lvl="1">
              <a:buFont typeface="Arial" panose="020B0604020202020204" pitchFamily="34" charset="0"/>
              <a:buChar char="•"/>
            </a:pPr>
            <a:r>
              <a:rPr lang="en-US" sz="1600" dirty="0"/>
              <a:t>Message – a textual message about error details</a:t>
            </a:r>
          </a:p>
          <a:p>
            <a:pPr lvl="1">
              <a:buFont typeface="Arial" panose="020B0604020202020204" pitchFamily="34" charset="0"/>
              <a:buChar char="•"/>
            </a:pPr>
            <a:r>
              <a:rPr lang="en-US" sz="1600" dirty="0"/>
              <a:t>Stack – a string with information about the sequence of nested calls that led to the error.</a:t>
            </a:r>
            <a:endParaRPr lang="en-US" sz="1800" b="1" u="sng" dirty="0"/>
          </a:p>
          <a:p>
            <a:pPr marL="201168" lvl="1" indent="0">
              <a:buNone/>
            </a:pPr>
            <a:r>
              <a:rPr lang="en-US" sz="1800" b="1" u="sng" dirty="0"/>
              <a:t>You can create your own error</a:t>
            </a:r>
          </a:p>
          <a:p>
            <a:pPr marL="201168" lvl="1" indent="0">
              <a:buNone/>
            </a:pPr>
            <a:r>
              <a:rPr lang="en-US" sz="1800" dirty="0"/>
              <a:t>JavaScript has many built-in constructors for standard errors: </a:t>
            </a:r>
            <a:r>
              <a:rPr lang="en-US" sz="1800" b="1" i="1" dirty="0"/>
              <a:t>Error</a:t>
            </a:r>
            <a:r>
              <a:rPr lang="en-US" sz="1800" dirty="0"/>
              <a:t>, </a:t>
            </a:r>
            <a:r>
              <a:rPr lang="en-US" sz="1800" b="1" i="1" dirty="0" err="1"/>
              <a:t>SyntaxError</a:t>
            </a:r>
            <a:r>
              <a:rPr lang="en-US" sz="1800" dirty="0"/>
              <a:t>, </a:t>
            </a:r>
            <a:r>
              <a:rPr lang="en-US" sz="1800" b="1" i="1" dirty="0" err="1"/>
              <a:t>ReferenceError</a:t>
            </a:r>
            <a:r>
              <a:rPr lang="en-US" sz="1800" dirty="0"/>
              <a:t>, </a:t>
            </a:r>
            <a:r>
              <a:rPr lang="en-US" sz="1800" b="1" i="1" dirty="0" err="1"/>
              <a:t>TypeError</a:t>
            </a:r>
            <a:r>
              <a:rPr lang="en-US" sz="1800" dirty="0"/>
              <a:t> and others. </a:t>
            </a:r>
          </a:p>
          <a:p>
            <a:pPr marL="201168" lvl="1" indent="0">
              <a:buNone/>
            </a:pPr>
            <a:r>
              <a:rPr lang="en-US" sz="1800" dirty="0"/>
              <a:t>The </a:t>
            </a:r>
            <a:r>
              <a:rPr lang="en-US" sz="1800" b="1" i="1" dirty="0"/>
              <a:t>Finally</a:t>
            </a:r>
            <a:r>
              <a:rPr lang="en-US" sz="1800" dirty="0"/>
              <a:t> Block always executes.</a:t>
            </a:r>
          </a:p>
        </p:txBody>
      </p:sp>
      <p:pic>
        <p:nvPicPr>
          <p:cNvPr id="4" name="Picture 3">
            <a:extLst>
              <a:ext uri="{FF2B5EF4-FFF2-40B4-BE49-F238E27FC236}">
                <a16:creationId xmlns:a16="http://schemas.microsoft.com/office/drawing/2014/main" id="{86DDAE06-391D-4BD3-A673-9608D78B5CC1}"/>
              </a:ext>
            </a:extLst>
          </p:cNvPr>
          <p:cNvPicPr>
            <a:picLocks noChangeAspect="1"/>
          </p:cNvPicPr>
          <p:nvPr/>
        </p:nvPicPr>
        <p:blipFill>
          <a:blip r:embed="rId4"/>
          <a:stretch>
            <a:fillRect/>
          </a:stretch>
        </p:blipFill>
        <p:spPr>
          <a:xfrm>
            <a:off x="5127598" y="200342"/>
            <a:ext cx="2063364" cy="1623277"/>
          </a:xfrm>
          <a:prstGeom prst="rect">
            <a:avLst/>
          </a:prstGeom>
          <a:effectLst>
            <a:glow rad="63500">
              <a:schemeClr val="accent2"/>
            </a:glow>
          </a:effectLst>
        </p:spPr>
      </p:pic>
      <p:pic>
        <p:nvPicPr>
          <p:cNvPr id="6" name="Picture 5">
            <a:extLst>
              <a:ext uri="{FF2B5EF4-FFF2-40B4-BE49-F238E27FC236}">
                <a16:creationId xmlns:a16="http://schemas.microsoft.com/office/drawing/2014/main" id="{6A3E3635-3CEF-49B0-935C-E05FD92EACB7}"/>
              </a:ext>
            </a:extLst>
          </p:cNvPr>
          <p:cNvPicPr>
            <a:picLocks noChangeAspect="1"/>
          </p:cNvPicPr>
          <p:nvPr/>
        </p:nvPicPr>
        <p:blipFill>
          <a:blip r:embed="rId5"/>
          <a:stretch>
            <a:fillRect/>
          </a:stretch>
        </p:blipFill>
        <p:spPr>
          <a:xfrm>
            <a:off x="2295788" y="5422606"/>
            <a:ext cx="4432008" cy="1297710"/>
          </a:xfrm>
          <a:prstGeom prst="rect">
            <a:avLst/>
          </a:prstGeom>
          <a:effectLst>
            <a:glow rad="63500">
              <a:schemeClr val="accent2"/>
            </a:glow>
          </a:effectLst>
        </p:spPr>
      </p:pic>
      <p:pic>
        <p:nvPicPr>
          <p:cNvPr id="7" name="Picture 6">
            <a:extLst>
              <a:ext uri="{FF2B5EF4-FFF2-40B4-BE49-F238E27FC236}">
                <a16:creationId xmlns:a16="http://schemas.microsoft.com/office/drawing/2014/main" id="{9A93C8D5-4AB8-4495-8308-FC8F185C6226}"/>
              </a:ext>
            </a:extLst>
          </p:cNvPr>
          <p:cNvPicPr>
            <a:picLocks noChangeAspect="1"/>
          </p:cNvPicPr>
          <p:nvPr/>
        </p:nvPicPr>
        <p:blipFill>
          <a:blip r:embed="rId6"/>
          <a:stretch>
            <a:fillRect/>
          </a:stretch>
        </p:blipFill>
        <p:spPr>
          <a:xfrm>
            <a:off x="6962361" y="4165928"/>
            <a:ext cx="5070763" cy="2554388"/>
          </a:xfrm>
          <a:prstGeom prst="rect">
            <a:avLst/>
          </a:prstGeom>
          <a:effectLst>
            <a:glow rad="63500">
              <a:schemeClr val="accent2"/>
            </a:glow>
          </a:effectLst>
        </p:spPr>
      </p:pic>
    </p:spTree>
    <p:extLst>
      <p:ext uri="{BB962C8B-B14F-4D97-AF65-F5344CB8AC3E}">
        <p14:creationId xmlns:p14="http://schemas.microsoft.com/office/powerpoint/2010/main" val="1379760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A3B8-35ED-4ACD-8E22-17ECD2388245}"/>
              </a:ext>
            </a:extLst>
          </p:cNvPr>
          <p:cNvSpPr>
            <a:spLocks noGrp="1"/>
          </p:cNvSpPr>
          <p:nvPr>
            <p:ph type="title"/>
          </p:nvPr>
        </p:nvSpPr>
        <p:spPr>
          <a:xfrm>
            <a:off x="1097280" y="286603"/>
            <a:ext cx="5387858" cy="1450757"/>
          </a:xfrm>
        </p:spPr>
        <p:txBody>
          <a:bodyPr>
            <a:normAutofit fontScale="90000"/>
          </a:bodyPr>
          <a:lstStyle/>
          <a:p>
            <a:r>
              <a:rPr lang="en-US" dirty="0"/>
              <a:t>JSON and</a:t>
            </a:r>
            <a:br>
              <a:rPr lang="en-US" dirty="0"/>
            </a:br>
            <a:r>
              <a:rPr lang="en-US" dirty="0"/>
              <a:t>JSON Methods</a:t>
            </a:r>
            <a:br>
              <a:rPr lang="en-US" dirty="0"/>
            </a:br>
            <a:r>
              <a:rPr lang="en-US" sz="1400" dirty="0">
                <a:hlinkClick r:id="rId2"/>
              </a:rPr>
              <a:t>https://javascript.info/json</a:t>
            </a:r>
            <a:endParaRPr lang="en-US" dirty="0"/>
          </a:p>
        </p:txBody>
      </p:sp>
      <p:sp>
        <p:nvSpPr>
          <p:cNvPr id="3" name="Content Placeholder 2">
            <a:extLst>
              <a:ext uri="{FF2B5EF4-FFF2-40B4-BE49-F238E27FC236}">
                <a16:creationId xmlns:a16="http://schemas.microsoft.com/office/drawing/2014/main" id="{32AF9DD8-B71C-421C-AF4D-CDC283C51231}"/>
              </a:ext>
            </a:extLst>
          </p:cNvPr>
          <p:cNvSpPr>
            <a:spLocks noGrp="1"/>
          </p:cNvSpPr>
          <p:nvPr>
            <p:ph idx="1"/>
          </p:nvPr>
        </p:nvSpPr>
        <p:spPr>
          <a:xfrm>
            <a:off x="541539" y="1904009"/>
            <a:ext cx="5859262" cy="2201913"/>
          </a:xfrm>
        </p:spPr>
        <p:txBody>
          <a:bodyPr>
            <a:normAutofit lnSpcReduction="10000"/>
          </a:bodyPr>
          <a:lstStyle/>
          <a:p>
            <a:pPr marL="0" indent="0">
              <a:buNone/>
            </a:pPr>
            <a:r>
              <a:rPr lang="en-US" b="1" i="1" dirty="0"/>
              <a:t>JSON (JavaScript Object Notation)</a:t>
            </a:r>
            <a:r>
              <a:rPr lang="en-US" dirty="0"/>
              <a:t> is a general format to represent values and objects. Initially it was made for JavaScript, but many other languages have libraries to handle it as well. JSON is used for data exchange. JavaScript provides two methods:</a:t>
            </a:r>
          </a:p>
          <a:p>
            <a:pPr lvl="1">
              <a:buFont typeface="Arial" panose="020B0604020202020204" pitchFamily="34" charset="0"/>
              <a:buChar char="•"/>
            </a:pPr>
            <a:r>
              <a:rPr lang="en-US" dirty="0" err="1"/>
              <a:t>JSON.stringify</a:t>
            </a:r>
            <a:r>
              <a:rPr lang="en-US" dirty="0"/>
              <a:t> to convert objects into JSON.</a:t>
            </a:r>
          </a:p>
          <a:p>
            <a:pPr lvl="1">
              <a:buFont typeface="Arial" panose="020B0604020202020204" pitchFamily="34" charset="0"/>
              <a:buChar char="•"/>
            </a:pPr>
            <a:r>
              <a:rPr lang="en-US" dirty="0" err="1"/>
              <a:t>JSON.parse</a:t>
            </a:r>
            <a:r>
              <a:rPr lang="en-US" dirty="0"/>
              <a:t> to convert JSON back into an object.</a:t>
            </a:r>
          </a:p>
          <a:p>
            <a:pPr marL="201168" lvl="1" indent="0">
              <a:buNone/>
            </a:pPr>
            <a:endParaRPr lang="en-US" dirty="0"/>
          </a:p>
        </p:txBody>
      </p:sp>
      <p:sp>
        <p:nvSpPr>
          <p:cNvPr id="5" name="Rectangle 4">
            <a:extLst>
              <a:ext uri="{FF2B5EF4-FFF2-40B4-BE49-F238E27FC236}">
                <a16:creationId xmlns:a16="http://schemas.microsoft.com/office/drawing/2014/main" id="{0543DCD2-0FF9-4A2D-9EA9-8A5229D5D825}"/>
              </a:ext>
            </a:extLst>
          </p:cNvPr>
          <p:cNvSpPr/>
          <p:nvPr/>
        </p:nvSpPr>
        <p:spPr>
          <a:xfrm>
            <a:off x="541539" y="4570063"/>
            <a:ext cx="5859262" cy="1477328"/>
          </a:xfrm>
          <a:prstGeom prst="rect">
            <a:avLst/>
          </a:prstGeom>
        </p:spPr>
        <p:txBody>
          <a:bodyPr wrap="square">
            <a:spAutoFit/>
          </a:bodyPr>
          <a:lstStyle/>
          <a:p>
            <a:r>
              <a:rPr lang="en-US" dirty="0"/>
              <a:t>The method </a:t>
            </a:r>
            <a:r>
              <a:rPr lang="en-US" b="1" i="1" dirty="0" err="1"/>
              <a:t>JSON.stringify</a:t>
            </a:r>
            <a:r>
              <a:rPr lang="en-US" b="1" i="1" dirty="0"/>
              <a:t>(student) </a:t>
            </a:r>
            <a:r>
              <a:rPr lang="en-US" dirty="0"/>
              <a:t>takes the object and converts it into a string.</a:t>
            </a:r>
          </a:p>
          <a:p>
            <a:r>
              <a:rPr lang="en-US" dirty="0"/>
              <a:t>The </a:t>
            </a:r>
            <a:r>
              <a:rPr lang="en-US" b="1" i="1" dirty="0"/>
              <a:t>json</a:t>
            </a:r>
            <a:r>
              <a:rPr lang="en-US" dirty="0"/>
              <a:t> string is called a JSON-encoded or </a:t>
            </a:r>
            <a:r>
              <a:rPr lang="en-US" b="1" i="1" dirty="0"/>
              <a:t>serialized</a:t>
            </a:r>
            <a:r>
              <a:rPr lang="en-US" dirty="0"/>
              <a:t> or </a:t>
            </a:r>
            <a:r>
              <a:rPr lang="en-US" b="1" i="1" dirty="0" err="1"/>
              <a:t>stringified</a:t>
            </a:r>
            <a:r>
              <a:rPr lang="en-US" dirty="0"/>
              <a:t> object. It is ready to be sent over the wire or put into a plain data store. Pay close attention to the format.</a:t>
            </a:r>
          </a:p>
        </p:txBody>
      </p:sp>
      <p:pic>
        <p:nvPicPr>
          <p:cNvPr id="6" name="Picture 5">
            <a:extLst>
              <a:ext uri="{FF2B5EF4-FFF2-40B4-BE49-F238E27FC236}">
                <a16:creationId xmlns:a16="http://schemas.microsoft.com/office/drawing/2014/main" id="{E2F44D75-BB43-4DA4-87B9-CFB6972998EB}"/>
              </a:ext>
            </a:extLst>
          </p:cNvPr>
          <p:cNvPicPr>
            <a:picLocks noChangeAspect="1"/>
          </p:cNvPicPr>
          <p:nvPr/>
        </p:nvPicPr>
        <p:blipFill>
          <a:blip r:embed="rId3"/>
          <a:stretch>
            <a:fillRect/>
          </a:stretch>
        </p:blipFill>
        <p:spPr>
          <a:xfrm>
            <a:off x="6516215" y="342745"/>
            <a:ext cx="5611363" cy="6440732"/>
          </a:xfrm>
          <a:prstGeom prst="rect">
            <a:avLst/>
          </a:prstGeom>
        </p:spPr>
      </p:pic>
    </p:spTree>
    <p:extLst>
      <p:ext uri="{BB962C8B-B14F-4D97-AF65-F5344CB8AC3E}">
        <p14:creationId xmlns:p14="http://schemas.microsoft.com/office/powerpoint/2010/main" val="424299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C752-10B7-48D8-AA05-9571511E8FDB}"/>
              </a:ext>
            </a:extLst>
          </p:cNvPr>
          <p:cNvSpPr>
            <a:spLocks noGrp="1"/>
          </p:cNvSpPr>
          <p:nvPr>
            <p:ph type="title"/>
          </p:nvPr>
        </p:nvSpPr>
        <p:spPr/>
        <p:txBody>
          <a:bodyPr/>
          <a:lstStyle/>
          <a:p>
            <a:r>
              <a:rPr lang="en-US" dirty="0"/>
              <a:t>Sample .HTML doc</a:t>
            </a:r>
          </a:p>
        </p:txBody>
      </p:sp>
      <p:sp>
        <p:nvSpPr>
          <p:cNvPr id="3" name="Content Placeholder 2">
            <a:extLst>
              <a:ext uri="{FF2B5EF4-FFF2-40B4-BE49-F238E27FC236}">
                <a16:creationId xmlns:a16="http://schemas.microsoft.com/office/drawing/2014/main" id="{BB37F618-AFCE-4C3F-9CE3-18B81FE7537A}"/>
              </a:ext>
            </a:extLst>
          </p:cNvPr>
          <p:cNvSpPr>
            <a:spLocks noGrp="1"/>
          </p:cNvSpPr>
          <p:nvPr>
            <p:ph idx="1"/>
          </p:nvPr>
        </p:nvSpPr>
        <p:spPr/>
        <p:txBody>
          <a:bodyPr>
            <a:normAutofit/>
          </a:bodyPr>
          <a:lstStyle/>
          <a:p>
            <a:pPr>
              <a:lnSpc>
                <a:spcPct val="120000"/>
              </a:lnSpc>
              <a:spcBef>
                <a:spcPts val="0"/>
              </a:spcBef>
              <a:spcAft>
                <a:spcPts val="0"/>
              </a:spcAft>
            </a:pPr>
            <a:r>
              <a:rPr lang="en-US" dirty="0"/>
              <a:t>Create a .html and save the below inside </a:t>
            </a:r>
          </a:p>
          <a:p>
            <a:pPr>
              <a:lnSpc>
                <a:spcPct val="120000"/>
              </a:lnSpc>
              <a:spcBef>
                <a:spcPts val="0"/>
              </a:spcBef>
              <a:spcAft>
                <a:spcPts val="0"/>
              </a:spcAft>
            </a:pPr>
            <a:endParaRPr lang="en-US" dirty="0"/>
          </a:p>
          <a:p>
            <a:pPr>
              <a:lnSpc>
                <a:spcPct val="120000"/>
              </a:lnSpc>
              <a:spcBef>
                <a:spcPts val="0"/>
              </a:spcBef>
              <a:spcAft>
                <a:spcPts val="0"/>
              </a:spcAft>
            </a:pPr>
            <a:r>
              <a:rPr lang="en-US" dirty="0">
                <a:solidFill>
                  <a:srgbClr val="FF0000"/>
                </a:solidFill>
              </a:rPr>
              <a:t>&lt;!DOCTYPE html&gt;</a:t>
            </a:r>
          </a:p>
          <a:p>
            <a:pPr>
              <a:lnSpc>
                <a:spcPct val="120000"/>
              </a:lnSpc>
              <a:spcBef>
                <a:spcPts val="0"/>
              </a:spcBef>
              <a:spcAft>
                <a:spcPts val="0"/>
              </a:spcAft>
            </a:pPr>
            <a:r>
              <a:rPr lang="en-US" dirty="0">
                <a:solidFill>
                  <a:srgbClr val="FF0000"/>
                </a:solidFill>
              </a:rPr>
              <a:t>&lt;script&gt;</a:t>
            </a:r>
          </a:p>
          <a:p>
            <a:pPr>
              <a:lnSpc>
                <a:spcPct val="120000"/>
              </a:lnSpc>
              <a:spcBef>
                <a:spcPts val="0"/>
              </a:spcBef>
              <a:spcAft>
                <a:spcPts val="0"/>
              </a:spcAft>
            </a:pPr>
            <a:r>
              <a:rPr lang="en-US" dirty="0">
                <a:solidFill>
                  <a:srgbClr val="FF0000"/>
                </a:solidFill>
              </a:rPr>
              <a:t>  </a:t>
            </a:r>
            <a:r>
              <a:rPr lang="en-US" dirty="0">
                <a:solidFill>
                  <a:srgbClr val="FFC000"/>
                </a:solidFill>
              </a:rPr>
              <a:t>//your JS code here</a:t>
            </a:r>
          </a:p>
          <a:p>
            <a:pPr>
              <a:lnSpc>
                <a:spcPct val="120000"/>
              </a:lnSpc>
              <a:spcBef>
                <a:spcPts val="0"/>
              </a:spcBef>
              <a:spcAft>
                <a:spcPts val="0"/>
              </a:spcAft>
            </a:pPr>
            <a:r>
              <a:rPr lang="en-US" dirty="0">
                <a:solidFill>
                  <a:srgbClr val="FF0000"/>
                </a:solidFill>
              </a:rPr>
              <a:t>&lt;/script&gt;</a:t>
            </a:r>
          </a:p>
          <a:p>
            <a:endParaRPr lang="en-US" dirty="0"/>
          </a:p>
        </p:txBody>
      </p:sp>
    </p:spTree>
    <p:extLst>
      <p:ext uri="{BB962C8B-B14F-4D97-AF65-F5344CB8AC3E}">
        <p14:creationId xmlns:p14="http://schemas.microsoft.com/office/powerpoint/2010/main" val="2995908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BB10-CF87-4672-A2FC-8FB04F983F11}"/>
              </a:ext>
            </a:extLst>
          </p:cNvPr>
          <p:cNvSpPr>
            <a:spLocks noGrp="1"/>
          </p:cNvSpPr>
          <p:nvPr>
            <p:ph type="title"/>
          </p:nvPr>
        </p:nvSpPr>
        <p:spPr/>
        <p:txBody>
          <a:bodyPr>
            <a:normAutofit/>
          </a:bodyPr>
          <a:lstStyle/>
          <a:p>
            <a:r>
              <a:rPr lang="en-US" dirty="0" err="1"/>
              <a:t>JSON.parse</a:t>
            </a:r>
            <a:br>
              <a:rPr lang="en-US" dirty="0"/>
            </a:br>
            <a:r>
              <a:rPr lang="en-US" sz="1400" dirty="0">
                <a:hlinkClick r:id="rId2"/>
              </a:rPr>
              <a:t>https://javascript.info/json#json-parse</a:t>
            </a:r>
            <a:endParaRPr lang="en-US" dirty="0"/>
          </a:p>
        </p:txBody>
      </p:sp>
      <p:sp>
        <p:nvSpPr>
          <p:cNvPr id="3" name="Content Placeholder 2">
            <a:extLst>
              <a:ext uri="{FF2B5EF4-FFF2-40B4-BE49-F238E27FC236}">
                <a16:creationId xmlns:a16="http://schemas.microsoft.com/office/drawing/2014/main" id="{AECFE914-6815-4578-90A3-62B5453455F4}"/>
              </a:ext>
            </a:extLst>
          </p:cNvPr>
          <p:cNvSpPr>
            <a:spLocks noGrp="1"/>
          </p:cNvSpPr>
          <p:nvPr>
            <p:ph idx="1"/>
          </p:nvPr>
        </p:nvSpPr>
        <p:spPr>
          <a:xfrm>
            <a:off x="1097280" y="2108200"/>
            <a:ext cx="10058400" cy="1808055"/>
          </a:xfrm>
        </p:spPr>
        <p:txBody>
          <a:bodyPr>
            <a:normAutofit fontScale="92500" lnSpcReduction="20000"/>
          </a:bodyPr>
          <a:lstStyle/>
          <a:p>
            <a:r>
              <a:rPr lang="en-US" sz="2800" b="1" i="1" dirty="0" err="1"/>
              <a:t>JSON.parse</a:t>
            </a:r>
            <a:r>
              <a:rPr lang="en-US" sz="2800" dirty="0"/>
              <a:t> decodes a </a:t>
            </a:r>
            <a:r>
              <a:rPr lang="en-US" sz="2800" b="1" i="1" dirty="0"/>
              <a:t>JSON</a:t>
            </a:r>
            <a:r>
              <a:rPr lang="en-US" sz="2800" dirty="0"/>
              <a:t> string.</a:t>
            </a:r>
          </a:p>
          <a:p>
            <a:r>
              <a:rPr lang="en-US" sz="2800" dirty="0"/>
              <a:t>The </a:t>
            </a:r>
            <a:r>
              <a:rPr lang="en-US" sz="2800" b="1" i="1" dirty="0"/>
              <a:t>JSON</a:t>
            </a:r>
            <a:r>
              <a:rPr lang="en-US" sz="2800" dirty="0"/>
              <a:t> may be as complex as necessary, objects and arrays can include other objects and arrays. But they must obey the same </a:t>
            </a:r>
            <a:r>
              <a:rPr lang="en-US" sz="2800" b="1" i="1" dirty="0"/>
              <a:t>JSON</a:t>
            </a:r>
            <a:r>
              <a:rPr lang="en-US" sz="2800" dirty="0"/>
              <a:t> format.</a:t>
            </a:r>
          </a:p>
        </p:txBody>
      </p:sp>
      <p:pic>
        <p:nvPicPr>
          <p:cNvPr id="4" name="Picture 3">
            <a:extLst>
              <a:ext uri="{FF2B5EF4-FFF2-40B4-BE49-F238E27FC236}">
                <a16:creationId xmlns:a16="http://schemas.microsoft.com/office/drawing/2014/main" id="{D19CDFDE-8851-48AE-9FBD-02ACADF4302F}"/>
              </a:ext>
            </a:extLst>
          </p:cNvPr>
          <p:cNvPicPr>
            <a:picLocks noChangeAspect="1"/>
          </p:cNvPicPr>
          <p:nvPr/>
        </p:nvPicPr>
        <p:blipFill>
          <a:blip r:embed="rId3"/>
          <a:stretch>
            <a:fillRect/>
          </a:stretch>
        </p:blipFill>
        <p:spPr>
          <a:xfrm>
            <a:off x="1632325" y="3916256"/>
            <a:ext cx="8927350" cy="2798787"/>
          </a:xfrm>
          <a:prstGeom prst="rect">
            <a:avLst/>
          </a:prstGeom>
          <a:effectLst>
            <a:glow rad="63500">
              <a:schemeClr val="accent2"/>
            </a:glow>
          </a:effectLst>
        </p:spPr>
      </p:pic>
    </p:spTree>
    <p:extLst>
      <p:ext uri="{BB962C8B-B14F-4D97-AF65-F5344CB8AC3E}">
        <p14:creationId xmlns:p14="http://schemas.microsoft.com/office/powerpoint/2010/main" val="112906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DD58-0318-4D71-89B5-0418DDADAC3F}"/>
              </a:ext>
            </a:extLst>
          </p:cNvPr>
          <p:cNvSpPr>
            <a:spLocks noGrp="1"/>
          </p:cNvSpPr>
          <p:nvPr>
            <p:ph type="title"/>
          </p:nvPr>
        </p:nvSpPr>
        <p:spPr/>
        <p:txBody>
          <a:bodyPr/>
          <a:lstStyle/>
          <a:p>
            <a:r>
              <a:rPr lang="en-US" dirty="0"/>
              <a:t>JavaScript – Type Conversion</a:t>
            </a:r>
          </a:p>
        </p:txBody>
      </p:sp>
      <p:sp>
        <p:nvSpPr>
          <p:cNvPr id="3" name="Content Placeholder 2">
            <a:extLst>
              <a:ext uri="{FF2B5EF4-FFF2-40B4-BE49-F238E27FC236}">
                <a16:creationId xmlns:a16="http://schemas.microsoft.com/office/drawing/2014/main" id="{DC6B3918-A264-483F-9B31-F90545B9C7AE}"/>
              </a:ext>
            </a:extLst>
          </p:cNvPr>
          <p:cNvSpPr>
            <a:spLocks noGrp="1"/>
          </p:cNvSpPr>
          <p:nvPr>
            <p:ph idx="1"/>
          </p:nvPr>
        </p:nvSpPr>
        <p:spPr/>
        <p:txBody>
          <a:bodyPr/>
          <a:lstStyle/>
          <a:p>
            <a:r>
              <a:rPr lang="en-US" dirty="0"/>
              <a:t>Most of the time, operators and functions automatically convert the values given to them to the right type. The three most widely used type conversions are to </a:t>
            </a:r>
            <a:r>
              <a:rPr lang="en-US" b="1" i="1" dirty="0"/>
              <a:t>string</a:t>
            </a:r>
            <a:r>
              <a:rPr lang="en-US" dirty="0"/>
              <a:t>, to </a:t>
            </a:r>
            <a:r>
              <a:rPr lang="en-US" b="1" i="1" dirty="0"/>
              <a:t>number</a:t>
            </a:r>
            <a:r>
              <a:rPr lang="en-US" dirty="0"/>
              <a:t>, and to </a:t>
            </a:r>
            <a:r>
              <a:rPr lang="en-US" b="1" i="1" dirty="0" err="1"/>
              <a:t>boolean</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1471FC63-835F-4388-B6E3-48122697C3F6}"/>
              </a:ext>
            </a:extLst>
          </p:cNvPr>
          <p:cNvGraphicFramePr>
            <a:graphicFrameLocks noGrp="1"/>
          </p:cNvGraphicFramePr>
          <p:nvPr>
            <p:extLst>
              <p:ext uri="{D42A27DB-BD31-4B8C-83A1-F6EECF244321}">
                <p14:modId xmlns:p14="http://schemas.microsoft.com/office/powerpoint/2010/main" val="886652526"/>
              </p:ext>
            </p:extLst>
          </p:nvPr>
        </p:nvGraphicFramePr>
        <p:xfrm>
          <a:off x="521110" y="2809240"/>
          <a:ext cx="11002296" cy="3835990"/>
        </p:xfrm>
        <a:graphic>
          <a:graphicData uri="http://schemas.openxmlformats.org/drawingml/2006/table">
            <a:tbl>
              <a:tblPr firstRow="1" bandRow="1">
                <a:tableStyleId>{5C22544A-7EE6-4342-B048-85BDC9FD1C3A}</a:tableStyleId>
              </a:tblPr>
              <a:tblGrid>
                <a:gridCol w="2064774">
                  <a:extLst>
                    <a:ext uri="{9D8B030D-6E8A-4147-A177-3AD203B41FA5}">
                      <a16:colId xmlns:a16="http://schemas.microsoft.com/office/drawing/2014/main" val="2833162338"/>
                    </a:ext>
                  </a:extLst>
                </a:gridCol>
                <a:gridCol w="1563329">
                  <a:extLst>
                    <a:ext uri="{9D8B030D-6E8A-4147-A177-3AD203B41FA5}">
                      <a16:colId xmlns:a16="http://schemas.microsoft.com/office/drawing/2014/main" val="2820620880"/>
                    </a:ext>
                  </a:extLst>
                </a:gridCol>
                <a:gridCol w="4178710">
                  <a:extLst>
                    <a:ext uri="{9D8B030D-6E8A-4147-A177-3AD203B41FA5}">
                      <a16:colId xmlns:a16="http://schemas.microsoft.com/office/drawing/2014/main" val="231481262"/>
                    </a:ext>
                  </a:extLst>
                </a:gridCol>
                <a:gridCol w="1710812">
                  <a:extLst>
                    <a:ext uri="{9D8B030D-6E8A-4147-A177-3AD203B41FA5}">
                      <a16:colId xmlns:a16="http://schemas.microsoft.com/office/drawing/2014/main" val="117274041"/>
                    </a:ext>
                  </a:extLst>
                </a:gridCol>
                <a:gridCol w="1484671">
                  <a:extLst>
                    <a:ext uri="{9D8B030D-6E8A-4147-A177-3AD203B41FA5}">
                      <a16:colId xmlns:a16="http://schemas.microsoft.com/office/drawing/2014/main" val="1705696632"/>
                    </a:ext>
                  </a:extLst>
                </a:gridCol>
              </a:tblGrid>
              <a:tr h="334179">
                <a:tc>
                  <a:txBody>
                    <a:bodyPr/>
                    <a:lstStyle/>
                    <a:p>
                      <a:pPr algn="ctr"/>
                      <a:r>
                        <a:rPr lang="en-US" dirty="0"/>
                        <a:t>String()</a:t>
                      </a:r>
                    </a:p>
                  </a:txBody>
                  <a:tcPr/>
                </a:tc>
                <a:tc gridSpan="2">
                  <a:txBody>
                    <a:bodyPr/>
                    <a:lstStyle/>
                    <a:p>
                      <a:pPr algn="ctr"/>
                      <a:r>
                        <a:rPr lang="en-US" dirty="0"/>
                        <a:t>Number()</a:t>
                      </a:r>
                    </a:p>
                  </a:txBody>
                  <a:tcPr/>
                </a:tc>
                <a:tc hMerge="1">
                  <a:txBody>
                    <a:bodyPr/>
                    <a:lstStyle/>
                    <a:p>
                      <a:endParaRPr lang="en-US"/>
                    </a:p>
                  </a:txBody>
                  <a:tcPr/>
                </a:tc>
                <a:tc gridSpan="2">
                  <a:txBody>
                    <a:bodyPr/>
                    <a:lstStyle/>
                    <a:p>
                      <a:pPr algn="ctr"/>
                      <a:r>
                        <a:rPr lang="en-US" dirty="0"/>
                        <a:t>Boolean()</a:t>
                      </a:r>
                    </a:p>
                  </a:txBody>
                  <a:tcPr/>
                </a:tc>
                <a:tc hMerge="1">
                  <a:txBody>
                    <a:bodyPr/>
                    <a:lstStyle/>
                    <a:p>
                      <a:endParaRPr lang="en-US"/>
                    </a:p>
                  </a:txBody>
                  <a:tcPr/>
                </a:tc>
                <a:extLst>
                  <a:ext uri="{0D108BD9-81ED-4DB2-BD59-A6C34878D82A}">
                    <a16:rowId xmlns:a16="http://schemas.microsoft.com/office/drawing/2014/main" val="2888393554"/>
                  </a:ext>
                </a:extLst>
              </a:tr>
              <a:tr h="334179">
                <a:tc>
                  <a:txBody>
                    <a:bodyPr/>
                    <a:lstStyle/>
                    <a:p>
                      <a:pPr algn="ctr"/>
                      <a:endParaRPr lang="en-US" dirty="0"/>
                    </a:p>
                  </a:txBody>
                  <a:tcPr/>
                </a:tc>
                <a:tc>
                  <a:txBody>
                    <a:bodyPr/>
                    <a:lstStyle/>
                    <a:p>
                      <a:pPr algn="ctr"/>
                      <a:r>
                        <a:rPr lang="en-US" dirty="0">
                          <a:solidFill>
                            <a:srgbClr val="FF0000"/>
                          </a:solidFill>
                          <a:effectLst/>
                        </a:rPr>
                        <a:t>If input is…</a:t>
                      </a:r>
                    </a:p>
                  </a:txBody>
                  <a:tcPr marL="19050" marT="7620" marB="7620" anchor="ctr"/>
                </a:tc>
                <a:tc>
                  <a:txBody>
                    <a:bodyPr/>
                    <a:lstStyle/>
                    <a:p>
                      <a:pPr algn="ctr"/>
                      <a:r>
                        <a:rPr lang="en-US" dirty="0">
                          <a:solidFill>
                            <a:srgbClr val="FF0000"/>
                          </a:solidFill>
                          <a:effectLst/>
                        </a:rPr>
                        <a:t>Result is….</a:t>
                      </a:r>
                    </a:p>
                  </a:txBody>
                  <a:tcPr marL="19050" marT="7620" marB="7620" anchor="ctr"/>
                </a:tc>
                <a:tc>
                  <a:txBody>
                    <a:bodyPr/>
                    <a:lstStyle/>
                    <a:p>
                      <a:r>
                        <a:rPr lang="en-US" dirty="0">
                          <a:solidFill>
                            <a:srgbClr val="FF0000"/>
                          </a:solidFill>
                          <a:effectLst/>
                        </a:rPr>
                        <a:t>If input is…</a:t>
                      </a:r>
                    </a:p>
                  </a:txBody>
                  <a:tcPr marL="19050" marT="7620" marB="7620" anchor="ctr"/>
                </a:tc>
                <a:tc>
                  <a:txBody>
                    <a:bodyPr/>
                    <a:lstStyle/>
                    <a:p>
                      <a:r>
                        <a:rPr lang="en-US" dirty="0">
                          <a:solidFill>
                            <a:srgbClr val="FF0000"/>
                          </a:solidFill>
                          <a:effectLst/>
                        </a:rPr>
                        <a:t>Result is….</a:t>
                      </a:r>
                    </a:p>
                  </a:txBody>
                  <a:tcPr marL="19050" marT="7620" marB="7620" anchor="ctr"/>
                </a:tc>
                <a:extLst>
                  <a:ext uri="{0D108BD9-81ED-4DB2-BD59-A6C34878D82A}">
                    <a16:rowId xmlns:a16="http://schemas.microsoft.com/office/drawing/2014/main" val="2320661206"/>
                  </a:ext>
                </a:extLst>
              </a:tr>
              <a:tr h="3341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t>String(value)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undefined</a:t>
                      </a:r>
                    </a:p>
                  </a:txBody>
                  <a:tcPr marL="19050" marT="7620" marB="76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effectLst/>
                        </a:rPr>
                        <a:t>NaN</a:t>
                      </a:r>
                      <a:endParaRPr lang="en-US" dirty="0">
                        <a:effectLst/>
                      </a:endParaRPr>
                    </a:p>
                  </a:txBody>
                  <a:tcPr marL="19050" marT="7620" marB="7620" anchor="ctr"/>
                </a:tc>
                <a:tc rowSpan="4">
                  <a:txBody>
                    <a:bodyPr/>
                    <a:lstStyle/>
                    <a:p>
                      <a:r>
                        <a:rPr lang="en-US" dirty="0">
                          <a:effectLst/>
                        </a:rPr>
                        <a:t>0</a:t>
                      </a:r>
                    </a:p>
                    <a:p>
                      <a:r>
                        <a:rPr lang="en-US" dirty="0">
                          <a:effectLst/>
                        </a:rPr>
                        <a:t>null</a:t>
                      </a:r>
                    </a:p>
                    <a:p>
                      <a:r>
                        <a:rPr lang="en-US" dirty="0">
                          <a:effectLst/>
                        </a:rPr>
                        <a:t>undefined</a:t>
                      </a:r>
                    </a:p>
                    <a:p>
                      <a:r>
                        <a:rPr lang="en-US" dirty="0"/>
                        <a:t>nan</a:t>
                      </a:r>
                    </a:p>
                    <a:p>
                      <a:r>
                        <a:rPr lang="en-US" dirty="0"/>
                        <a:t>“”</a:t>
                      </a:r>
                    </a:p>
                  </a:txBody>
                  <a:tcPr marL="19050" marT="7620" marB="7620" anchor="ctr"/>
                </a:tc>
                <a:tc rowSpan="4">
                  <a:txBody>
                    <a:bodyPr/>
                    <a:lstStyle/>
                    <a:p>
                      <a:r>
                        <a:rPr lang="en-US" dirty="0"/>
                        <a:t>false</a:t>
                      </a:r>
                    </a:p>
                  </a:txBody>
                  <a:tcPr marL="19050" marT="7620" marB="7620" anchor="ctr"/>
                </a:tc>
                <a:extLst>
                  <a:ext uri="{0D108BD9-81ED-4DB2-BD59-A6C34878D82A}">
                    <a16:rowId xmlns:a16="http://schemas.microsoft.com/office/drawing/2014/main" val="3467011058"/>
                  </a:ext>
                </a:extLst>
              </a:tr>
              <a:tr h="334179">
                <a:tc>
                  <a:txBody>
                    <a:bodyPr/>
                    <a:lstStyle/>
                    <a:p>
                      <a:pPr algn="ctr"/>
                      <a:r>
                        <a:rPr lang="en-US" dirty="0"/>
                        <a:t>Any value can be converted to a string.</a:t>
                      </a:r>
                    </a:p>
                  </a:txBody>
                  <a:tcPr>
                    <a:solidFill>
                      <a:srgbClr val="DEE1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null</a:t>
                      </a:r>
                    </a:p>
                  </a:txBody>
                  <a:tcPr marL="19050" marT="7620" marB="7620" anchor="ctr"/>
                </a:tc>
                <a:tc>
                  <a:txBody>
                    <a:bodyPr/>
                    <a:lstStyle/>
                    <a:p>
                      <a:pPr algn="ctr"/>
                      <a:r>
                        <a:rPr lang="en-US" dirty="0">
                          <a:effectLst/>
                        </a:rPr>
                        <a:t>0</a:t>
                      </a:r>
                    </a:p>
                  </a:txBody>
                  <a:tcPr marL="19050" marT="7620" marB="7620" anchor="ct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2237138333"/>
                  </a:ext>
                </a:extLst>
              </a:tr>
              <a:tr h="334179">
                <a:tc>
                  <a:txBody>
                    <a:bodyPr/>
                    <a:lstStyle/>
                    <a:p>
                      <a:pPr algn="ctr"/>
                      <a:endParaRPr 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true / false</a:t>
                      </a:r>
                    </a:p>
                  </a:txBody>
                  <a:tcPr marL="19050" marT="7620" marB="76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1 / 0</a:t>
                      </a:r>
                    </a:p>
                  </a:txBody>
                  <a:tcPr marL="19050" marT="7620" marB="7620" anchor="ct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3295074722"/>
                  </a:ext>
                </a:extLst>
              </a:tr>
              <a:tr h="835447">
                <a:tc>
                  <a:txBody>
                    <a:bodyPr/>
                    <a:lstStyle/>
                    <a:p>
                      <a:pPr algn="ctr"/>
                      <a:endParaRPr lang="en-US" dirty="0"/>
                    </a:p>
                  </a:txBody>
                  <a:tcPr>
                    <a:solidFill>
                      <a:schemeClr val="bg1"/>
                    </a:solidFill>
                  </a:tcPr>
                </a:tc>
                <a:tc>
                  <a:txBody>
                    <a:bodyPr/>
                    <a:lstStyle/>
                    <a:p>
                      <a:pPr algn="ctr"/>
                      <a:r>
                        <a:rPr lang="en-US" dirty="0">
                          <a:effectLst/>
                        </a:rPr>
                        <a:t>string</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Whitespaces are ignored. An empty </a:t>
                      </a:r>
                      <a:r>
                        <a:rPr lang="en-US" b="1" i="1" dirty="0">
                          <a:effectLst/>
                        </a:rPr>
                        <a:t>string</a:t>
                      </a:r>
                      <a:r>
                        <a:rPr lang="en-US" dirty="0">
                          <a:effectLst/>
                        </a:rPr>
                        <a:t> becomes 0. An error gives </a:t>
                      </a:r>
                      <a:r>
                        <a:rPr lang="en-US" b="1" i="1" dirty="0" err="1">
                          <a:effectLst/>
                        </a:rPr>
                        <a:t>NaN</a:t>
                      </a:r>
                      <a:r>
                        <a:rPr lang="en-US" dirty="0">
                          <a:effectLst/>
                        </a:rPr>
                        <a:t>.</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874700980"/>
                  </a:ext>
                </a:extLst>
              </a:tr>
              <a:tr h="623103">
                <a:tc gridSpan="3">
                  <a:txBody>
                    <a:bodyPr/>
                    <a:lstStyle/>
                    <a:p>
                      <a:endParaRPr lang="en-US" dirty="0"/>
                    </a:p>
                  </a:txBody>
                  <a:tcPr>
                    <a:solidFill>
                      <a:schemeClr val="bg1"/>
                    </a:solidFill>
                  </a:tcPr>
                </a:tc>
                <a:tc hMerge="1">
                  <a:txBody>
                    <a:bodyPr/>
                    <a:lstStyle/>
                    <a:p>
                      <a:endParaRPr lang="en-US" dirty="0"/>
                    </a:p>
                  </a:txBody>
                  <a:tcPr/>
                </a:tc>
                <a:tc hMerge="1">
                  <a:txBody>
                    <a:bodyPr/>
                    <a:lstStyle/>
                    <a:p>
                      <a:endParaRPr lang="en-US" dirty="0"/>
                    </a:p>
                  </a:txBody>
                  <a:tcPr/>
                </a:tc>
                <a:tc>
                  <a:txBody>
                    <a:bodyPr/>
                    <a:lstStyle/>
                    <a:p>
                      <a:r>
                        <a:rPr lang="en-US" dirty="0"/>
                        <a:t>anything else</a:t>
                      </a:r>
                    </a:p>
                  </a:txBody>
                  <a:tcPr/>
                </a:tc>
                <a:tc>
                  <a:txBody>
                    <a:bodyPr/>
                    <a:lstStyle/>
                    <a:p>
                      <a:r>
                        <a:rPr lang="en-US" dirty="0"/>
                        <a:t>true</a:t>
                      </a:r>
                    </a:p>
                  </a:txBody>
                  <a:tcPr/>
                </a:tc>
                <a:extLst>
                  <a:ext uri="{0D108BD9-81ED-4DB2-BD59-A6C34878D82A}">
                    <a16:rowId xmlns:a16="http://schemas.microsoft.com/office/drawing/2014/main" val="1706345748"/>
                  </a:ext>
                </a:extLst>
              </a:tr>
            </a:tbl>
          </a:graphicData>
        </a:graphic>
      </p:graphicFrame>
    </p:spTree>
    <p:extLst>
      <p:ext uri="{BB962C8B-B14F-4D97-AF65-F5344CB8AC3E}">
        <p14:creationId xmlns:p14="http://schemas.microsoft.com/office/powerpoint/2010/main" val="358073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2D5-C41C-4645-8C00-CA46C4EC7261}"/>
              </a:ext>
            </a:extLst>
          </p:cNvPr>
          <p:cNvSpPr>
            <a:spLocks noGrp="1"/>
          </p:cNvSpPr>
          <p:nvPr>
            <p:ph type="title"/>
          </p:nvPr>
        </p:nvSpPr>
        <p:spPr/>
        <p:txBody>
          <a:bodyPr>
            <a:normAutofit/>
          </a:bodyPr>
          <a:lstStyle/>
          <a:p>
            <a:r>
              <a:rPr lang="en-US" dirty="0"/>
              <a:t>Interaction: alert, prompt, confirm</a:t>
            </a:r>
            <a:br>
              <a:rPr lang="en-US" dirty="0"/>
            </a:br>
            <a:r>
              <a:rPr lang="en-US" sz="1400" dirty="0">
                <a:hlinkClick r:id="rId2"/>
              </a:rPr>
              <a:t>https://javascript.info/alert-prompt-confirm</a:t>
            </a:r>
            <a:endParaRPr lang="en-US" sz="1400" dirty="0"/>
          </a:p>
        </p:txBody>
      </p:sp>
      <p:sp>
        <p:nvSpPr>
          <p:cNvPr id="3" name="Content Placeholder 2">
            <a:extLst>
              <a:ext uri="{FF2B5EF4-FFF2-40B4-BE49-F238E27FC236}">
                <a16:creationId xmlns:a16="http://schemas.microsoft.com/office/drawing/2014/main" id="{3E8C3C0D-1701-4804-9074-387E8D81ABC3}"/>
              </a:ext>
            </a:extLst>
          </p:cNvPr>
          <p:cNvSpPr>
            <a:spLocks noGrp="1"/>
          </p:cNvSpPr>
          <p:nvPr>
            <p:ph idx="1"/>
          </p:nvPr>
        </p:nvSpPr>
        <p:spPr>
          <a:xfrm>
            <a:off x="1097280" y="1877626"/>
            <a:ext cx="10058400" cy="1149659"/>
          </a:xfrm>
        </p:spPr>
        <p:txBody>
          <a:bodyPr>
            <a:normAutofit/>
          </a:bodyPr>
          <a:lstStyle/>
          <a:p>
            <a:pPr algn="ctr"/>
            <a:r>
              <a:rPr lang="en-US" sz="3000" dirty="0"/>
              <a:t>The browser functions </a:t>
            </a:r>
            <a:r>
              <a:rPr lang="en-US" sz="3000" b="1" i="1" dirty="0"/>
              <a:t>alert()</a:t>
            </a:r>
            <a:r>
              <a:rPr lang="en-US" sz="3000" dirty="0"/>
              <a:t>, </a:t>
            </a:r>
            <a:r>
              <a:rPr lang="en-US" sz="3000" b="1" i="1" dirty="0"/>
              <a:t>prompt()</a:t>
            </a:r>
            <a:r>
              <a:rPr lang="en-US" sz="3000" dirty="0"/>
              <a:t> and </a:t>
            </a:r>
            <a:r>
              <a:rPr lang="en-US" sz="3000" b="1" i="1" dirty="0"/>
              <a:t>confirm()</a:t>
            </a:r>
            <a:r>
              <a:rPr lang="en-US" sz="3000" dirty="0"/>
              <a:t> allow interaction with and input from the user.</a:t>
            </a:r>
          </a:p>
          <a:p>
            <a:pPr algn="ctr"/>
            <a:endParaRPr lang="en-US" sz="2000" dirty="0"/>
          </a:p>
        </p:txBody>
      </p:sp>
      <p:graphicFrame>
        <p:nvGraphicFramePr>
          <p:cNvPr id="4" name="Table 4">
            <a:extLst>
              <a:ext uri="{FF2B5EF4-FFF2-40B4-BE49-F238E27FC236}">
                <a16:creationId xmlns:a16="http://schemas.microsoft.com/office/drawing/2014/main" id="{E4AD371B-2A09-4040-91BD-4DAE0C4D914D}"/>
              </a:ext>
            </a:extLst>
          </p:cNvPr>
          <p:cNvGraphicFramePr>
            <a:graphicFrameLocks noGrp="1"/>
          </p:cNvGraphicFramePr>
          <p:nvPr>
            <p:extLst>
              <p:ext uri="{D42A27DB-BD31-4B8C-83A1-F6EECF244321}">
                <p14:modId xmlns:p14="http://schemas.microsoft.com/office/powerpoint/2010/main" val="4063532117"/>
              </p:ext>
            </p:extLst>
          </p:nvPr>
        </p:nvGraphicFramePr>
        <p:xfrm>
          <a:off x="541538" y="3354483"/>
          <a:ext cx="11163670" cy="2499360"/>
        </p:xfrm>
        <a:graphic>
          <a:graphicData uri="http://schemas.openxmlformats.org/drawingml/2006/table">
            <a:tbl>
              <a:tblPr firstRow="1" bandRow="1">
                <a:tableStyleId>{5C22544A-7EE6-4342-B048-85BDC9FD1C3A}</a:tableStyleId>
              </a:tblPr>
              <a:tblGrid>
                <a:gridCol w="3377953">
                  <a:extLst>
                    <a:ext uri="{9D8B030D-6E8A-4147-A177-3AD203B41FA5}">
                      <a16:colId xmlns:a16="http://schemas.microsoft.com/office/drawing/2014/main" val="221889615"/>
                    </a:ext>
                  </a:extLst>
                </a:gridCol>
                <a:gridCol w="4416641">
                  <a:extLst>
                    <a:ext uri="{9D8B030D-6E8A-4147-A177-3AD203B41FA5}">
                      <a16:colId xmlns:a16="http://schemas.microsoft.com/office/drawing/2014/main" val="1492863642"/>
                    </a:ext>
                  </a:extLst>
                </a:gridCol>
                <a:gridCol w="3369076">
                  <a:extLst>
                    <a:ext uri="{9D8B030D-6E8A-4147-A177-3AD203B41FA5}">
                      <a16:colId xmlns:a16="http://schemas.microsoft.com/office/drawing/2014/main" val="390024624"/>
                    </a:ext>
                  </a:extLst>
                </a:gridCol>
              </a:tblGrid>
              <a:tr h="370840">
                <a:tc>
                  <a:txBody>
                    <a:bodyPr/>
                    <a:lstStyle/>
                    <a:p>
                      <a:pPr algn="ctr"/>
                      <a:r>
                        <a:rPr lang="en-US" sz="3200" dirty="0"/>
                        <a:t>Alert(message)</a:t>
                      </a:r>
                    </a:p>
                  </a:txBody>
                  <a:tcPr/>
                </a:tc>
                <a:tc>
                  <a:txBody>
                    <a:bodyPr/>
                    <a:lstStyle/>
                    <a:p>
                      <a:pPr algn="ctr"/>
                      <a:r>
                        <a:rPr lang="en-US" sz="3200" dirty="0"/>
                        <a:t>Prompt(title, [default])</a:t>
                      </a:r>
                    </a:p>
                  </a:txBody>
                  <a:tcPr/>
                </a:tc>
                <a:tc>
                  <a:txBody>
                    <a:bodyPr/>
                    <a:lstStyle/>
                    <a:p>
                      <a:pPr algn="ctr"/>
                      <a:r>
                        <a:rPr lang="en-US" sz="3200" dirty="0"/>
                        <a:t>Confirm()</a:t>
                      </a:r>
                    </a:p>
                  </a:txBody>
                  <a:tcPr/>
                </a:tc>
                <a:extLst>
                  <a:ext uri="{0D108BD9-81ED-4DB2-BD59-A6C34878D82A}">
                    <a16:rowId xmlns:a16="http://schemas.microsoft.com/office/drawing/2014/main" val="4075780806"/>
                  </a:ext>
                </a:extLst>
              </a:tr>
              <a:tr h="370840">
                <a:tc>
                  <a:txBody>
                    <a:bodyPr/>
                    <a:lstStyle/>
                    <a:p>
                      <a:r>
                        <a:rPr lang="en-US" sz="2400" dirty="0"/>
                        <a:t>This shows a message and pauses script execution until the user presses “OK”.</a:t>
                      </a:r>
                    </a:p>
                  </a:txBody>
                  <a:tcPr/>
                </a:tc>
                <a:tc>
                  <a:txBody>
                    <a:bodyPr/>
                    <a:lstStyle/>
                    <a:p>
                      <a:r>
                        <a:rPr lang="en-US" sz="2400" dirty="0"/>
                        <a:t>Shows a </a:t>
                      </a:r>
                      <a:r>
                        <a:rPr lang="en-US" sz="2400" b="1" i="1" dirty="0"/>
                        <a:t>modal</a:t>
                      </a:r>
                      <a:r>
                        <a:rPr lang="en-US" sz="2400" dirty="0"/>
                        <a:t> window with a text message, an input field for the visitor, and the buttons OK/Cancel. Default is the initial value for the input field.</a:t>
                      </a:r>
                    </a:p>
                  </a:txBody>
                  <a:tcPr/>
                </a:tc>
                <a:tc>
                  <a:txBody>
                    <a:bodyPr/>
                    <a:lstStyle/>
                    <a:p>
                      <a:r>
                        <a:rPr lang="en-US" sz="2400" dirty="0"/>
                        <a:t>The function confirm shows a </a:t>
                      </a:r>
                      <a:r>
                        <a:rPr lang="en-US" sz="2400" b="1" i="1" dirty="0"/>
                        <a:t>modal</a:t>
                      </a:r>
                      <a:r>
                        <a:rPr lang="en-US" sz="2400" dirty="0"/>
                        <a:t> window with a question and two buttons: OK and Cancel.</a:t>
                      </a:r>
                    </a:p>
                  </a:txBody>
                  <a:tcPr/>
                </a:tc>
                <a:extLst>
                  <a:ext uri="{0D108BD9-81ED-4DB2-BD59-A6C34878D82A}">
                    <a16:rowId xmlns:a16="http://schemas.microsoft.com/office/drawing/2014/main" val="4106112979"/>
                  </a:ext>
                </a:extLst>
              </a:tr>
            </a:tbl>
          </a:graphicData>
        </a:graphic>
      </p:graphicFrame>
    </p:spTree>
    <p:extLst>
      <p:ext uri="{BB962C8B-B14F-4D97-AF65-F5344CB8AC3E}">
        <p14:creationId xmlns:p14="http://schemas.microsoft.com/office/powerpoint/2010/main" val="285886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65DB-6982-463F-83C8-D5EBCBBD2C6A}"/>
              </a:ext>
            </a:extLst>
          </p:cNvPr>
          <p:cNvSpPr>
            <a:spLocks noGrp="1"/>
          </p:cNvSpPr>
          <p:nvPr>
            <p:ph type="title"/>
          </p:nvPr>
        </p:nvSpPr>
        <p:spPr/>
        <p:txBody>
          <a:bodyPr>
            <a:normAutofit fontScale="90000"/>
          </a:bodyPr>
          <a:lstStyle/>
          <a:p>
            <a:r>
              <a:rPr lang="en-US" dirty="0"/>
              <a:t>Event Listeners and Event Handlers</a:t>
            </a:r>
            <a:br>
              <a:rPr lang="en-US" dirty="0"/>
            </a:br>
            <a:r>
              <a:rPr lang="en-US" sz="1600" dirty="0">
                <a:hlinkClick r:id="rId2"/>
              </a:rPr>
              <a:t>https://developer.mozilla.org/en-US/docs/Learn/JavaScript/First_steps/A_first_splash</a:t>
            </a:r>
            <a:endParaRPr lang="en-US" dirty="0"/>
          </a:p>
        </p:txBody>
      </p:sp>
      <p:sp>
        <p:nvSpPr>
          <p:cNvPr id="3" name="Content Placeholder 2">
            <a:extLst>
              <a:ext uri="{FF2B5EF4-FFF2-40B4-BE49-F238E27FC236}">
                <a16:creationId xmlns:a16="http://schemas.microsoft.com/office/drawing/2014/main" id="{C8988206-14BF-43FA-85D0-814AE5E2F2DB}"/>
              </a:ext>
            </a:extLst>
          </p:cNvPr>
          <p:cNvSpPr>
            <a:spLocks noGrp="1"/>
          </p:cNvSpPr>
          <p:nvPr>
            <p:ph idx="1"/>
          </p:nvPr>
        </p:nvSpPr>
        <p:spPr>
          <a:xfrm>
            <a:off x="675861" y="1934817"/>
            <a:ext cx="10959548" cy="4452731"/>
          </a:xfrm>
        </p:spPr>
        <p:txBody>
          <a:bodyPr>
            <a:normAutofit fontScale="92500"/>
          </a:bodyPr>
          <a:lstStyle/>
          <a:p>
            <a:r>
              <a:rPr lang="en-US" sz="2400" dirty="0"/>
              <a:t>The constructs that listen out for the event happening are called event listeners, and the blocks of code that run when the event fires are called event handlers. For example:</a:t>
            </a:r>
          </a:p>
          <a:p>
            <a:pPr algn="ctr"/>
            <a:r>
              <a:rPr lang="en-US" sz="2400" b="1" i="1" dirty="0" err="1">
                <a:solidFill>
                  <a:srgbClr val="002060"/>
                </a:solidFill>
              </a:rPr>
              <a:t>guessSubmit.addEventListener</a:t>
            </a:r>
            <a:r>
              <a:rPr lang="en-US" sz="2400" b="1" i="1" dirty="0">
                <a:solidFill>
                  <a:srgbClr val="002060"/>
                </a:solidFill>
              </a:rPr>
              <a:t>('click', </a:t>
            </a:r>
            <a:r>
              <a:rPr lang="en-US" sz="2400" b="1" i="1" dirty="0" err="1">
                <a:solidFill>
                  <a:srgbClr val="002060"/>
                </a:solidFill>
              </a:rPr>
              <a:t>checkGuess</a:t>
            </a:r>
            <a:r>
              <a:rPr lang="en-US" sz="2400" b="1" i="1" dirty="0">
                <a:solidFill>
                  <a:srgbClr val="002060"/>
                </a:solidFill>
              </a:rPr>
              <a:t>);</a:t>
            </a:r>
            <a:r>
              <a:rPr lang="en-US" sz="2400" dirty="0">
                <a:solidFill>
                  <a:srgbClr val="002060"/>
                </a:solidFill>
              </a:rPr>
              <a:t> </a:t>
            </a:r>
          </a:p>
          <a:p>
            <a:r>
              <a:rPr lang="en-US" sz="2400" dirty="0"/>
              <a:t>consists of a variable (</a:t>
            </a:r>
            <a:r>
              <a:rPr lang="en-US" sz="2400" b="1" i="1" dirty="0" err="1"/>
              <a:t>guessSubmit</a:t>
            </a:r>
            <a:r>
              <a:rPr lang="en-US" sz="2400" dirty="0"/>
              <a:t>) holding all the data from an element. It is using a built-in helper function called </a:t>
            </a:r>
            <a:r>
              <a:rPr lang="en-US" sz="2400" b="1" i="1" dirty="0" err="1"/>
              <a:t>addEventListener</a:t>
            </a:r>
            <a:r>
              <a:rPr lang="en-US" sz="2400" b="1" i="1" dirty="0"/>
              <a:t>()</a:t>
            </a:r>
            <a:r>
              <a:rPr lang="en-US" sz="2400" dirty="0"/>
              <a:t> which takes two arguments (aka, has two parameters). </a:t>
            </a:r>
          </a:p>
          <a:p>
            <a:pPr marL="749808" lvl="1" indent="-457200">
              <a:buFont typeface="+mj-lt"/>
              <a:buAutoNum type="arabicPeriod"/>
            </a:pPr>
            <a:r>
              <a:rPr lang="en-US" sz="2000" dirty="0"/>
              <a:t>The type of event we are listening out for (in this case </a:t>
            </a:r>
            <a:r>
              <a:rPr lang="en-US" sz="2000" b="1" i="1" dirty="0"/>
              <a:t>click</a:t>
            </a:r>
            <a:r>
              <a:rPr lang="en-US" sz="2000" dirty="0"/>
              <a:t>) as a string, and </a:t>
            </a:r>
          </a:p>
          <a:p>
            <a:pPr marL="749808" lvl="1" indent="-457200">
              <a:buFont typeface="+mj-lt"/>
              <a:buAutoNum type="arabicPeriod"/>
            </a:pPr>
            <a:r>
              <a:rPr lang="en-US" sz="2000" dirty="0"/>
              <a:t>the code we want to run when the event occurs (in this case the </a:t>
            </a:r>
            <a:r>
              <a:rPr lang="en-US" sz="2000" b="1" i="1" dirty="0" err="1"/>
              <a:t>checkGuess</a:t>
            </a:r>
            <a:r>
              <a:rPr lang="en-US" sz="2000" b="1" i="1" dirty="0"/>
              <a:t>() </a:t>
            </a:r>
            <a:r>
              <a:rPr lang="en-US" sz="2000" dirty="0"/>
              <a:t>function). </a:t>
            </a:r>
          </a:p>
          <a:p>
            <a:r>
              <a:rPr lang="en-US" sz="2400" dirty="0"/>
              <a:t>Note that we don't need to specify the parentheses when writing it inside </a:t>
            </a:r>
            <a:r>
              <a:rPr lang="en-US" sz="2400" b="1" i="1" dirty="0" err="1"/>
              <a:t>addEventListener</a:t>
            </a:r>
            <a:r>
              <a:rPr lang="en-US" sz="2400" b="1" i="1" dirty="0"/>
              <a:t>()</a:t>
            </a:r>
            <a:r>
              <a:rPr lang="en-US" sz="2400" dirty="0"/>
              <a:t>.</a:t>
            </a:r>
          </a:p>
        </p:txBody>
      </p:sp>
    </p:spTree>
    <p:extLst>
      <p:ext uri="{BB962C8B-B14F-4D97-AF65-F5344CB8AC3E}">
        <p14:creationId xmlns:p14="http://schemas.microsoft.com/office/powerpoint/2010/main" val="3115793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464-7D60-49B5-A9EA-3F618721BBC4}"/>
              </a:ext>
            </a:extLst>
          </p:cNvPr>
          <p:cNvSpPr>
            <a:spLocks noGrp="1"/>
          </p:cNvSpPr>
          <p:nvPr>
            <p:ph type="title"/>
          </p:nvPr>
        </p:nvSpPr>
        <p:spPr/>
        <p:txBody>
          <a:bodyPr>
            <a:normAutofit/>
          </a:bodyPr>
          <a:lstStyle/>
          <a:p>
            <a:r>
              <a:rPr lang="en-US" dirty="0"/>
              <a:t>Bubbling and Capture</a:t>
            </a:r>
            <a:br>
              <a:rPr lang="en-US" dirty="0"/>
            </a:br>
            <a:r>
              <a:rPr lang="en-US" sz="1200" dirty="0">
                <a:hlinkClick r:id="rId2"/>
              </a:rPr>
              <a:t>https://developer.mozilla.org/en-US/docs/Web/API/Document_Object_Model/Examples#Example_5:_Event_Propagation</a:t>
            </a:r>
            <a:br>
              <a:rPr lang="en-US" sz="1200" dirty="0"/>
            </a:br>
            <a:r>
              <a:rPr lang="en-US" sz="1400" dirty="0">
                <a:hlinkClick r:id="rId3"/>
              </a:rPr>
              <a:t>https://developer.mozilla.org/en-US/docs/Learn/JavaScript/Building_blocks/Events</a:t>
            </a:r>
            <a:endParaRPr lang="en-US" dirty="0"/>
          </a:p>
        </p:txBody>
      </p:sp>
      <p:sp>
        <p:nvSpPr>
          <p:cNvPr id="3" name="Content Placeholder 2">
            <a:extLst>
              <a:ext uri="{FF2B5EF4-FFF2-40B4-BE49-F238E27FC236}">
                <a16:creationId xmlns:a16="http://schemas.microsoft.com/office/drawing/2014/main" id="{0F28FF3F-5488-4DA3-B2B9-3087DF248428}"/>
              </a:ext>
            </a:extLst>
          </p:cNvPr>
          <p:cNvSpPr>
            <a:spLocks noGrp="1"/>
          </p:cNvSpPr>
          <p:nvPr>
            <p:ph idx="1"/>
          </p:nvPr>
        </p:nvSpPr>
        <p:spPr>
          <a:xfrm>
            <a:off x="1097280" y="1963060"/>
            <a:ext cx="10058400" cy="1582650"/>
          </a:xfrm>
        </p:spPr>
        <p:txBody>
          <a:bodyPr/>
          <a:lstStyle/>
          <a:p>
            <a:r>
              <a:rPr lang="en-US" dirty="0"/>
              <a:t>Event </a:t>
            </a:r>
            <a:r>
              <a:rPr lang="en-US" b="1" i="1" dirty="0"/>
              <a:t>bubbling</a:t>
            </a:r>
            <a:r>
              <a:rPr lang="en-US" dirty="0"/>
              <a:t> and </a:t>
            </a:r>
            <a:r>
              <a:rPr lang="en-US" b="1" i="1" dirty="0"/>
              <a:t>capture</a:t>
            </a:r>
            <a:r>
              <a:rPr lang="en-US" dirty="0"/>
              <a:t> are two mechanisms that describe what happens when two </a:t>
            </a:r>
            <a:r>
              <a:rPr lang="en-US" b="1" i="1" dirty="0"/>
              <a:t>handlers</a:t>
            </a:r>
            <a:r>
              <a:rPr lang="en-US" dirty="0"/>
              <a:t> of the same </a:t>
            </a:r>
            <a:r>
              <a:rPr lang="en-US" b="1" i="1" dirty="0"/>
              <a:t>event type</a:t>
            </a:r>
            <a:r>
              <a:rPr lang="en-US" dirty="0"/>
              <a:t> are activated on one </a:t>
            </a:r>
            <a:r>
              <a:rPr lang="en-US" b="1" i="1" dirty="0"/>
              <a:t>element</a:t>
            </a:r>
            <a:r>
              <a:rPr lang="en-US" dirty="0"/>
              <a:t>.</a:t>
            </a:r>
          </a:p>
          <a:p>
            <a:r>
              <a:rPr lang="en-US" dirty="0"/>
              <a:t>When an event is fired (a ‘</a:t>
            </a:r>
            <a:r>
              <a:rPr lang="en-US" b="1" i="1" dirty="0"/>
              <a:t>click</a:t>
            </a:r>
            <a:r>
              <a:rPr lang="en-US" dirty="0"/>
              <a:t>’) on an element that has parent elements, modern browsers run two different phases — the </a:t>
            </a:r>
            <a:r>
              <a:rPr lang="en-US" b="1" i="1" dirty="0"/>
              <a:t>capturing</a:t>
            </a:r>
            <a:r>
              <a:rPr lang="en-US" dirty="0"/>
              <a:t> phase and the </a:t>
            </a:r>
            <a:r>
              <a:rPr lang="en-US" b="1" i="1" dirty="0"/>
              <a:t>bubbling</a:t>
            </a:r>
            <a:r>
              <a:rPr lang="en-US" dirty="0"/>
              <a:t> phase.</a:t>
            </a:r>
          </a:p>
          <a:p>
            <a:endParaRPr lang="en-US" dirty="0"/>
          </a:p>
        </p:txBody>
      </p:sp>
      <p:graphicFrame>
        <p:nvGraphicFramePr>
          <p:cNvPr id="4" name="Table 4">
            <a:extLst>
              <a:ext uri="{FF2B5EF4-FFF2-40B4-BE49-F238E27FC236}">
                <a16:creationId xmlns:a16="http://schemas.microsoft.com/office/drawing/2014/main" id="{5B7794E5-BE27-4B27-8EFC-213867C9F2F3}"/>
              </a:ext>
            </a:extLst>
          </p:cNvPr>
          <p:cNvGraphicFramePr>
            <a:graphicFrameLocks noGrp="1"/>
          </p:cNvGraphicFramePr>
          <p:nvPr>
            <p:extLst>
              <p:ext uri="{D42A27DB-BD31-4B8C-83A1-F6EECF244321}">
                <p14:modId xmlns:p14="http://schemas.microsoft.com/office/powerpoint/2010/main" val="3693329210"/>
              </p:ext>
            </p:extLst>
          </p:nvPr>
        </p:nvGraphicFramePr>
        <p:xfrm>
          <a:off x="355073" y="3552971"/>
          <a:ext cx="11542814" cy="2743200"/>
        </p:xfrm>
        <a:graphic>
          <a:graphicData uri="http://schemas.openxmlformats.org/drawingml/2006/table">
            <a:tbl>
              <a:tblPr firstRow="1" bandRow="1">
                <a:tableStyleId>{5C22544A-7EE6-4342-B048-85BDC9FD1C3A}</a:tableStyleId>
              </a:tblPr>
              <a:tblGrid>
                <a:gridCol w="5771407">
                  <a:extLst>
                    <a:ext uri="{9D8B030D-6E8A-4147-A177-3AD203B41FA5}">
                      <a16:colId xmlns:a16="http://schemas.microsoft.com/office/drawing/2014/main" val="1764900673"/>
                    </a:ext>
                  </a:extLst>
                </a:gridCol>
                <a:gridCol w="5771407">
                  <a:extLst>
                    <a:ext uri="{9D8B030D-6E8A-4147-A177-3AD203B41FA5}">
                      <a16:colId xmlns:a16="http://schemas.microsoft.com/office/drawing/2014/main" val="1802013743"/>
                    </a:ext>
                  </a:extLst>
                </a:gridCol>
              </a:tblGrid>
              <a:tr h="370840">
                <a:tc>
                  <a:txBody>
                    <a:bodyPr/>
                    <a:lstStyle/>
                    <a:p>
                      <a:pPr algn="ctr"/>
                      <a:r>
                        <a:rPr lang="en-US" sz="2800" dirty="0"/>
                        <a:t>Capture Phase</a:t>
                      </a:r>
                    </a:p>
                  </a:txBody>
                  <a:tcPr/>
                </a:tc>
                <a:tc>
                  <a:txBody>
                    <a:bodyPr/>
                    <a:lstStyle/>
                    <a:p>
                      <a:pPr algn="ctr"/>
                      <a:r>
                        <a:rPr lang="en-US" sz="2800" dirty="0"/>
                        <a:t>Bubble Phase</a:t>
                      </a:r>
                    </a:p>
                  </a:txBody>
                  <a:tcPr/>
                </a:tc>
                <a:extLst>
                  <a:ext uri="{0D108BD9-81ED-4DB2-BD59-A6C34878D82A}">
                    <a16:rowId xmlns:a16="http://schemas.microsoft.com/office/drawing/2014/main" val="3529456543"/>
                  </a:ext>
                </a:extLst>
              </a:tr>
              <a:tr h="370840">
                <a:tc>
                  <a:txBody>
                    <a:bodyPr/>
                    <a:lstStyle/>
                    <a:p>
                      <a:r>
                        <a:rPr lang="en-US" sz="2000" dirty="0"/>
                        <a:t>The browser checks to see if the element's </a:t>
                      </a:r>
                      <a:r>
                        <a:rPr lang="en-US" sz="2000" u="sng" dirty="0"/>
                        <a:t>outer-most</a:t>
                      </a:r>
                      <a:r>
                        <a:rPr lang="en-US" sz="2000" dirty="0"/>
                        <a:t> ancestor (&lt;html&gt;) has an ‘onclick’ event handler registered on it and runs it if so.</a:t>
                      </a:r>
                    </a:p>
                    <a:p>
                      <a:r>
                        <a:rPr lang="en-US" sz="2000" dirty="0"/>
                        <a:t>Then it moves on to the next element inside &lt;html&gt; and does the same thing, until it reaches the element that was actually clicked.</a:t>
                      </a:r>
                    </a:p>
                  </a:txBody>
                  <a:tcPr/>
                </a:tc>
                <a:tc>
                  <a:txBody>
                    <a:bodyPr/>
                    <a:lstStyle/>
                    <a:p>
                      <a:r>
                        <a:rPr lang="en-US" sz="2000" dirty="0"/>
                        <a:t>The browser checks to see if the element that was actually clicked on has an onclick event handler registered on it for the bubbling phase and runs it if so.</a:t>
                      </a:r>
                    </a:p>
                    <a:p>
                      <a:r>
                        <a:rPr lang="en-US" sz="2000" dirty="0"/>
                        <a:t>Then it moves on to the next immediate ancestor element and does the same thing until it reaches the &lt;html&gt; element.</a:t>
                      </a:r>
                    </a:p>
                  </a:txBody>
                  <a:tcPr/>
                </a:tc>
                <a:extLst>
                  <a:ext uri="{0D108BD9-81ED-4DB2-BD59-A6C34878D82A}">
                    <a16:rowId xmlns:a16="http://schemas.microsoft.com/office/drawing/2014/main" val="1726265136"/>
                  </a:ext>
                </a:extLst>
              </a:tr>
            </a:tbl>
          </a:graphicData>
        </a:graphic>
      </p:graphicFrame>
    </p:spTree>
    <p:extLst>
      <p:ext uri="{BB962C8B-B14F-4D97-AF65-F5344CB8AC3E}">
        <p14:creationId xmlns:p14="http://schemas.microsoft.com/office/powerpoint/2010/main" val="4074947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FAA8A-DC4B-4E6C-8049-90E0033CEE8E}"/>
              </a:ext>
            </a:extLst>
          </p:cNvPr>
          <p:cNvSpPr>
            <a:spLocks noGrp="1"/>
          </p:cNvSpPr>
          <p:nvPr>
            <p:ph idx="1"/>
          </p:nvPr>
        </p:nvSpPr>
        <p:spPr>
          <a:xfrm>
            <a:off x="152400" y="2393424"/>
            <a:ext cx="4332514" cy="4007377"/>
          </a:xfrm>
        </p:spPr>
        <p:txBody>
          <a:bodyPr anchor="ctr">
            <a:normAutofit lnSpcReduction="10000"/>
          </a:bodyPr>
          <a:lstStyle/>
          <a:p>
            <a:pPr marL="0" indent="0">
              <a:buNone/>
            </a:pPr>
            <a:r>
              <a:rPr lang="en-US" sz="2400" dirty="0"/>
              <a:t>When you click a video, the click event bubbles from the </a:t>
            </a:r>
            <a:r>
              <a:rPr lang="en-US" sz="2400" b="1" i="1" dirty="0"/>
              <a:t>&lt;video&gt; </a:t>
            </a:r>
            <a:r>
              <a:rPr lang="en-US" sz="2400" dirty="0"/>
              <a:t>element outwards to its parent </a:t>
            </a:r>
            <a:r>
              <a:rPr lang="en-US" sz="2400" b="1" i="1" dirty="0"/>
              <a:t>&lt;div&gt; </a:t>
            </a:r>
            <a:r>
              <a:rPr lang="en-US" sz="2400" dirty="0"/>
              <a:t>element, then to the </a:t>
            </a:r>
            <a:r>
              <a:rPr lang="en-US" sz="2400" b="1" i="1" dirty="0"/>
              <a:t>&lt;html&gt; </a:t>
            </a:r>
            <a:r>
              <a:rPr lang="en-US" sz="2400" dirty="0"/>
              <a:t>element. Along the way, if any of these elements has an ‘</a:t>
            </a:r>
            <a:r>
              <a:rPr lang="en-US" sz="2400" b="1" i="1" dirty="0"/>
              <a:t>on-click</a:t>
            </a:r>
            <a:r>
              <a:rPr lang="en-US" sz="2400" dirty="0"/>
              <a:t>’ event handler, they will fire, too. </a:t>
            </a:r>
          </a:p>
          <a:p>
            <a:r>
              <a:rPr lang="en-US" sz="2400" b="1" i="1" dirty="0"/>
              <a:t>.</a:t>
            </a:r>
            <a:r>
              <a:rPr lang="en-US" sz="2400" b="1" i="1" dirty="0" err="1"/>
              <a:t>stopPropagation</a:t>
            </a:r>
            <a:r>
              <a:rPr lang="en-US" sz="2400" b="1" i="1" dirty="0"/>
              <a:t>()</a:t>
            </a:r>
            <a:r>
              <a:rPr lang="en-US" sz="2400" dirty="0"/>
              <a:t> is provided to stop further propagation.</a:t>
            </a:r>
          </a:p>
        </p:txBody>
      </p:sp>
      <p:pic>
        <p:nvPicPr>
          <p:cNvPr id="1026" name="Picture 2">
            <a:extLst>
              <a:ext uri="{FF2B5EF4-FFF2-40B4-BE49-F238E27FC236}">
                <a16:creationId xmlns:a16="http://schemas.microsoft.com/office/drawing/2014/main" id="{CF7F81BC-C609-4B0B-BFFB-FFAE64AF13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0" t="8743" r="8104" b="11295"/>
          <a:stretch/>
        </p:blipFill>
        <p:spPr bwMode="auto">
          <a:xfrm>
            <a:off x="4526033" y="3004457"/>
            <a:ext cx="7571623" cy="3717943"/>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BA907D9-4639-4767-A01D-6C61A409FF7A}"/>
              </a:ext>
            </a:extLst>
          </p:cNvPr>
          <p:cNvSpPr>
            <a:spLocks noGrp="1"/>
          </p:cNvSpPr>
          <p:nvPr>
            <p:ph type="title"/>
          </p:nvPr>
        </p:nvSpPr>
        <p:spPr>
          <a:xfrm>
            <a:off x="1096963" y="287338"/>
            <a:ext cx="10058400" cy="1449387"/>
          </a:xfrm>
        </p:spPr>
        <p:txBody>
          <a:bodyPr>
            <a:normAutofit/>
          </a:bodyPr>
          <a:lstStyle/>
          <a:p>
            <a:r>
              <a:rPr lang="en-US" dirty="0"/>
              <a:t>Bubbling and Capture</a:t>
            </a:r>
            <a:br>
              <a:rPr lang="en-US" dirty="0"/>
            </a:br>
            <a:r>
              <a:rPr lang="en-US" sz="1200" dirty="0">
                <a:hlinkClick r:id="rId3"/>
              </a:rPr>
              <a:t>https://developer.mozilla.org/en-US/docs/Web/API/Document_Object_Model/Examples#Example_5:_Event_Propagation</a:t>
            </a:r>
            <a:br>
              <a:rPr lang="en-US" sz="1200" dirty="0"/>
            </a:br>
            <a:r>
              <a:rPr lang="en-US" sz="1400" dirty="0">
                <a:hlinkClick r:id="rId4"/>
              </a:rPr>
              <a:t>https://developer.mozilla.org/en-US/docs/Learn/JavaScript/Building_blocks/Events</a:t>
            </a:r>
            <a:endParaRPr lang="en-US" dirty="0"/>
          </a:p>
        </p:txBody>
      </p:sp>
      <p:sp>
        <p:nvSpPr>
          <p:cNvPr id="4" name="Rectangle 3">
            <a:extLst>
              <a:ext uri="{FF2B5EF4-FFF2-40B4-BE49-F238E27FC236}">
                <a16:creationId xmlns:a16="http://schemas.microsoft.com/office/drawing/2014/main" id="{CAF57B0A-3266-41EE-A687-C8F9C5619C20}"/>
              </a:ext>
            </a:extLst>
          </p:cNvPr>
          <p:cNvSpPr/>
          <p:nvPr/>
        </p:nvSpPr>
        <p:spPr>
          <a:xfrm>
            <a:off x="152400" y="1870204"/>
            <a:ext cx="11887200" cy="523220"/>
          </a:xfrm>
          <a:prstGeom prst="rect">
            <a:avLst/>
          </a:prstGeom>
        </p:spPr>
        <p:txBody>
          <a:bodyPr wrap="square">
            <a:spAutoFit/>
          </a:bodyPr>
          <a:lstStyle/>
          <a:p>
            <a:pPr algn="ctr"/>
            <a:r>
              <a:rPr lang="en-US" sz="2800" dirty="0"/>
              <a:t>Browsers automatically register event handlers for the </a:t>
            </a:r>
            <a:r>
              <a:rPr lang="en-US" sz="2800" b="1" i="1" dirty="0"/>
              <a:t>bubbling</a:t>
            </a:r>
            <a:r>
              <a:rPr lang="en-US" sz="2800" dirty="0"/>
              <a:t> phase.</a:t>
            </a:r>
          </a:p>
        </p:txBody>
      </p:sp>
      <p:pic>
        <p:nvPicPr>
          <p:cNvPr id="6" name="Picture 5">
            <a:extLst>
              <a:ext uri="{FF2B5EF4-FFF2-40B4-BE49-F238E27FC236}">
                <a16:creationId xmlns:a16="http://schemas.microsoft.com/office/drawing/2014/main" id="{6DA52FC1-83C1-4BE0-826C-8C3A47776C0A}"/>
              </a:ext>
            </a:extLst>
          </p:cNvPr>
          <p:cNvPicPr>
            <a:picLocks noChangeAspect="1"/>
          </p:cNvPicPr>
          <p:nvPr/>
        </p:nvPicPr>
        <p:blipFill>
          <a:blip r:embed="rId5"/>
          <a:stretch>
            <a:fillRect/>
          </a:stretch>
        </p:blipFill>
        <p:spPr>
          <a:xfrm>
            <a:off x="6652888" y="5095656"/>
            <a:ext cx="3318184" cy="1203544"/>
          </a:xfrm>
          <a:prstGeom prst="rect">
            <a:avLst/>
          </a:prstGeom>
          <a:effectLst>
            <a:glow rad="63500">
              <a:schemeClr val="accent2"/>
            </a:glow>
          </a:effectLst>
        </p:spPr>
      </p:pic>
    </p:spTree>
    <p:extLst>
      <p:ext uri="{BB962C8B-B14F-4D97-AF65-F5344CB8AC3E}">
        <p14:creationId xmlns:p14="http://schemas.microsoft.com/office/powerpoint/2010/main" val="327302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A60D-9331-4FF3-8A4E-FFB3AFD5BFB5}"/>
              </a:ext>
            </a:extLst>
          </p:cNvPr>
          <p:cNvSpPr>
            <a:spLocks noGrp="1"/>
          </p:cNvSpPr>
          <p:nvPr>
            <p:ph type="title"/>
          </p:nvPr>
        </p:nvSpPr>
        <p:spPr/>
        <p:txBody>
          <a:bodyPr/>
          <a:lstStyle/>
          <a:p>
            <a:r>
              <a:rPr lang="en-US" dirty="0"/>
              <a:t>Things that are the same as in C#</a:t>
            </a:r>
          </a:p>
        </p:txBody>
      </p:sp>
      <p:sp>
        <p:nvSpPr>
          <p:cNvPr id="3" name="Content Placeholder 2">
            <a:extLst>
              <a:ext uri="{FF2B5EF4-FFF2-40B4-BE49-F238E27FC236}">
                <a16:creationId xmlns:a16="http://schemas.microsoft.com/office/drawing/2014/main" id="{24777E69-6EC7-414F-96FD-DF02FF87A2A5}"/>
              </a:ext>
            </a:extLst>
          </p:cNvPr>
          <p:cNvSpPr>
            <a:spLocks noGrp="1"/>
          </p:cNvSpPr>
          <p:nvPr>
            <p:ph idx="1"/>
          </p:nvPr>
        </p:nvSpPr>
        <p:spPr/>
        <p:txBody>
          <a:bodyPr/>
          <a:lstStyle/>
          <a:p>
            <a:r>
              <a:rPr lang="en-US" dirty="0"/>
              <a:t>Conditional operators</a:t>
            </a:r>
          </a:p>
          <a:p>
            <a:r>
              <a:rPr lang="en-US" dirty="0"/>
              <a:t>Logical Operators</a:t>
            </a:r>
          </a:p>
          <a:p>
            <a:r>
              <a:rPr lang="en-US" dirty="0"/>
              <a:t>Loops and Switch statements</a:t>
            </a:r>
          </a:p>
          <a:p>
            <a:r>
              <a:rPr lang="en-US" dirty="0"/>
              <a:t>NOT a complete list..</a:t>
            </a:r>
          </a:p>
          <a:p>
            <a:endParaRPr lang="en-US" dirty="0"/>
          </a:p>
          <a:p>
            <a:endParaRPr lang="en-US" dirty="0"/>
          </a:p>
          <a:p>
            <a:endParaRPr lang="en-US" dirty="0"/>
          </a:p>
        </p:txBody>
      </p:sp>
    </p:spTree>
    <p:extLst>
      <p:ext uri="{BB962C8B-B14F-4D97-AF65-F5344CB8AC3E}">
        <p14:creationId xmlns:p14="http://schemas.microsoft.com/office/powerpoint/2010/main" val="230084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91B7-849E-435E-B9D6-CB484B3398A1}"/>
              </a:ext>
            </a:extLst>
          </p:cNvPr>
          <p:cNvSpPr>
            <a:spLocks noGrp="1"/>
          </p:cNvSpPr>
          <p:nvPr>
            <p:ph type="title"/>
          </p:nvPr>
        </p:nvSpPr>
        <p:spPr/>
        <p:txBody>
          <a:bodyPr>
            <a:normAutofit/>
          </a:bodyPr>
          <a:lstStyle/>
          <a:p>
            <a:r>
              <a:rPr lang="en-US" dirty="0"/>
              <a:t>Chrome Debugging – Overview</a:t>
            </a:r>
            <a:br>
              <a:rPr lang="en-US" dirty="0"/>
            </a:br>
            <a:r>
              <a:rPr lang="en-US" sz="1400" dirty="0">
                <a:hlinkClick r:id="rId2"/>
              </a:rPr>
              <a:t>https://javascript.info/debugging-chrome</a:t>
            </a:r>
            <a:endParaRPr lang="en-US" dirty="0"/>
          </a:p>
        </p:txBody>
      </p:sp>
      <p:sp>
        <p:nvSpPr>
          <p:cNvPr id="3" name="Content Placeholder 2">
            <a:extLst>
              <a:ext uri="{FF2B5EF4-FFF2-40B4-BE49-F238E27FC236}">
                <a16:creationId xmlns:a16="http://schemas.microsoft.com/office/drawing/2014/main" id="{81165928-8AA9-4108-AC6E-9A170EDD33AE}"/>
              </a:ext>
            </a:extLst>
          </p:cNvPr>
          <p:cNvSpPr>
            <a:spLocks noGrp="1"/>
          </p:cNvSpPr>
          <p:nvPr>
            <p:ph idx="1"/>
          </p:nvPr>
        </p:nvSpPr>
        <p:spPr>
          <a:xfrm>
            <a:off x="662274" y="1862667"/>
            <a:ext cx="6759458" cy="4581676"/>
          </a:xfrm>
        </p:spPr>
        <p:txBody>
          <a:bodyPr anchor="ctr">
            <a:normAutofit fontScale="92500" lnSpcReduction="20000"/>
          </a:bodyPr>
          <a:lstStyle/>
          <a:p>
            <a:r>
              <a:rPr lang="en-US" sz="2800" dirty="0"/>
              <a:t>All modern browsers and most other environments support </a:t>
            </a:r>
            <a:r>
              <a:rPr lang="en-US" sz="2800" b="1" i="1" dirty="0"/>
              <a:t>Debugging Tools</a:t>
            </a:r>
            <a:r>
              <a:rPr lang="en-US" sz="2800" dirty="0"/>
              <a:t>. </a:t>
            </a:r>
          </a:p>
          <a:p>
            <a:r>
              <a:rPr lang="en-US" sz="2800" b="1" i="1" dirty="0"/>
              <a:t>Debugging Tools</a:t>
            </a:r>
            <a:r>
              <a:rPr lang="en-US" sz="2800" dirty="0"/>
              <a:t> is a special UI in </a:t>
            </a:r>
            <a:r>
              <a:rPr lang="en-US" sz="2800" b="1" i="1" dirty="0"/>
              <a:t>developer tools</a:t>
            </a:r>
            <a:r>
              <a:rPr lang="en-US" sz="2800" dirty="0"/>
              <a:t> that makes debugging in the browser much easier. It allows to trace the code step-by-step to see what exactly is going on.</a:t>
            </a:r>
          </a:p>
          <a:p>
            <a:r>
              <a:rPr lang="en-US" sz="2800" dirty="0"/>
              <a:t>Chrome has many features and most other browsers have a similar process.</a:t>
            </a:r>
          </a:p>
          <a:p>
            <a:r>
              <a:rPr lang="en-US" sz="2800" dirty="0"/>
              <a:t>Follow this </a:t>
            </a:r>
            <a:r>
              <a:rPr lang="en-US" sz="2800" dirty="0">
                <a:hlinkClick r:id="rId2"/>
              </a:rPr>
              <a:t>tutorial</a:t>
            </a:r>
            <a:r>
              <a:rPr lang="en-US" sz="2800" dirty="0"/>
              <a:t> to learn how to debug in Chrome (or any other browser).</a:t>
            </a:r>
          </a:p>
        </p:txBody>
      </p:sp>
      <p:pic>
        <p:nvPicPr>
          <p:cNvPr id="1026" name="Picture 2" descr="Google's newest Chrome feature is geared towards power users – BGR">
            <a:extLst>
              <a:ext uri="{FF2B5EF4-FFF2-40B4-BE49-F238E27FC236}">
                <a16:creationId xmlns:a16="http://schemas.microsoft.com/office/drawing/2014/main" id="{ACA00D88-60B8-48B0-A64D-D04271F8A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614" y="4189742"/>
            <a:ext cx="3784644" cy="2526215"/>
          </a:xfrm>
          <a:prstGeom prst="rect">
            <a:avLst/>
          </a:prstGeom>
          <a:noFill/>
          <a:effectLst>
            <a:glow rad="63500">
              <a:schemeClr val="accent2"/>
            </a:glow>
          </a:effectLst>
          <a:extLst>
            <a:ext uri="{909E8E84-426E-40DD-AFC4-6F175D3DCCD1}">
              <a14:hiddenFill xmlns:a14="http://schemas.microsoft.com/office/drawing/2010/main">
                <a:solidFill>
                  <a:srgbClr val="FFFFFF"/>
                </a:solidFill>
              </a14:hiddenFill>
            </a:ext>
          </a:extLst>
        </p:spPr>
      </p:pic>
      <p:pic>
        <p:nvPicPr>
          <p:cNvPr id="1028" name="Picture 4" descr="Some Advantages and Disadvantages of a Web Browser">
            <a:extLst>
              <a:ext uri="{FF2B5EF4-FFF2-40B4-BE49-F238E27FC236}">
                <a16:creationId xmlns:a16="http://schemas.microsoft.com/office/drawing/2014/main" id="{B15D3E30-F93E-438A-AE2B-B2562F048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613" y="1606248"/>
            <a:ext cx="3784644" cy="2394970"/>
          </a:xfrm>
          <a:prstGeom prst="rect">
            <a:avLst/>
          </a:prstGeom>
          <a:noFill/>
          <a:effectLst>
            <a:glow rad="63500">
              <a:schemeClr val="accent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0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t>JavaScript – Overview</a:t>
            </a:r>
            <a:br>
              <a:rPr lang="en-US" dirty="0"/>
            </a:br>
            <a:r>
              <a:rPr lang="en-US" sz="1400" dirty="0">
                <a:hlinkClick r:id="rId2"/>
              </a:rPr>
              <a:t>https://www.w3schools.com/js/default.asp</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p:txBody>
          <a:bodyPr>
            <a:normAutofit lnSpcReduction="10000"/>
          </a:bodyPr>
          <a:lstStyle/>
          <a:p>
            <a:r>
              <a:rPr lang="en-US" b="1" i="1" dirty="0"/>
              <a:t>JavaScript</a:t>
            </a:r>
            <a:r>
              <a:rPr lang="en-US" dirty="0"/>
              <a:t> was invented by Brendan </a:t>
            </a:r>
            <a:r>
              <a:rPr lang="en-US" dirty="0" err="1"/>
              <a:t>Eich</a:t>
            </a:r>
            <a:r>
              <a:rPr lang="en-US" dirty="0"/>
              <a:t> in 1995 and became an ECMA standard in 1997. </a:t>
            </a:r>
            <a:r>
              <a:rPr lang="en-US" b="1" i="1" dirty="0"/>
              <a:t>ECMA-262</a:t>
            </a:r>
            <a:r>
              <a:rPr lang="en-US" dirty="0"/>
              <a:t> is the official name of the standard. </a:t>
            </a:r>
            <a:r>
              <a:rPr lang="en-US" b="1" i="1" dirty="0"/>
              <a:t>ECMAScript</a:t>
            </a:r>
            <a:r>
              <a:rPr lang="en-US" dirty="0"/>
              <a:t> is the official name of </a:t>
            </a:r>
            <a:r>
              <a:rPr lang="en-US" b="1" i="1" dirty="0"/>
              <a:t>JavaScript</a:t>
            </a:r>
            <a:r>
              <a:rPr lang="en-US" dirty="0"/>
              <a:t>.</a:t>
            </a:r>
          </a:p>
          <a:p>
            <a:r>
              <a:rPr lang="en-US" dirty="0"/>
              <a:t>It’s one of the 3 languages all web developers must learn:</a:t>
            </a:r>
          </a:p>
          <a:p>
            <a:r>
              <a:rPr lang="en-US" dirty="0"/>
              <a:t>   1. </a:t>
            </a:r>
            <a:r>
              <a:rPr lang="en-US" b="1" i="1" dirty="0"/>
              <a:t>HTML</a:t>
            </a:r>
            <a:r>
              <a:rPr lang="en-US" dirty="0"/>
              <a:t> defines the content of web pages.</a:t>
            </a:r>
          </a:p>
          <a:p>
            <a:r>
              <a:rPr lang="en-US" dirty="0"/>
              <a:t>   2. </a:t>
            </a:r>
            <a:r>
              <a:rPr lang="en-US" b="1" i="1" dirty="0"/>
              <a:t>CSS</a:t>
            </a:r>
            <a:r>
              <a:rPr lang="en-US" dirty="0"/>
              <a:t> specifies the layout of web pages.</a:t>
            </a:r>
          </a:p>
          <a:p>
            <a:r>
              <a:rPr lang="en-US" dirty="0"/>
              <a:t>   3. </a:t>
            </a:r>
            <a:r>
              <a:rPr lang="en-US" b="1" i="1" dirty="0"/>
              <a:t>JavaScript</a:t>
            </a:r>
            <a:r>
              <a:rPr lang="en-US" dirty="0"/>
              <a:t> is for programing the behavior of web pages.</a:t>
            </a:r>
          </a:p>
          <a:p>
            <a:r>
              <a:rPr lang="en-US" dirty="0"/>
              <a:t>JS is well-known as the scripting language for Web pages, but many desktop and server programs use JavaScript also. Node.js, jQuery, Angular, React and many others are examples of programs that use JS or are libraries of JS.</a:t>
            </a:r>
          </a:p>
          <a:p>
            <a:endParaRPr lang="en-US" dirty="0"/>
          </a:p>
        </p:txBody>
      </p:sp>
    </p:spTree>
    <p:extLst>
      <p:ext uri="{BB962C8B-B14F-4D97-AF65-F5344CB8AC3E}">
        <p14:creationId xmlns:p14="http://schemas.microsoft.com/office/powerpoint/2010/main" val="241519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t>JavaScript – Overview</a:t>
            </a:r>
            <a:br>
              <a:rPr lang="en-US" dirty="0"/>
            </a:br>
            <a:r>
              <a:rPr lang="en-US" sz="1400" dirty="0">
                <a:hlinkClick r:id="rId2"/>
              </a:rPr>
              <a:t>https://developer.mozilla.org/en-US/docs/Web/JavaScript</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a:xfrm>
            <a:off x="1597794" y="1884557"/>
            <a:ext cx="5115239" cy="4516244"/>
          </a:xfrm>
        </p:spPr>
        <p:txBody>
          <a:bodyPr>
            <a:noAutofit/>
          </a:bodyPr>
          <a:lstStyle/>
          <a:p>
            <a:pPr marL="0"/>
            <a:r>
              <a:rPr lang="en-US" sz="2000" dirty="0"/>
              <a:t>JavaScript (JS) is a…</a:t>
            </a:r>
          </a:p>
          <a:p>
            <a:pPr marL="0" lvl="2"/>
            <a:r>
              <a:rPr lang="en-US" sz="1800" dirty="0">
                <a:solidFill>
                  <a:schemeClr val="accent2"/>
                </a:solidFill>
              </a:rPr>
              <a:t>prototype-based, </a:t>
            </a:r>
          </a:p>
          <a:p>
            <a:pPr marL="0" lvl="2"/>
            <a:r>
              <a:rPr lang="en-US" sz="1800" dirty="0">
                <a:solidFill>
                  <a:schemeClr val="accent2"/>
                </a:solidFill>
              </a:rPr>
              <a:t>multi-paradigm, </a:t>
            </a:r>
          </a:p>
          <a:p>
            <a:pPr marL="0" lvl="2"/>
            <a:r>
              <a:rPr lang="en-US" sz="1800" dirty="0">
                <a:solidFill>
                  <a:schemeClr val="accent2"/>
                </a:solidFill>
              </a:rPr>
              <a:t>single-threaded, </a:t>
            </a:r>
          </a:p>
          <a:p>
            <a:pPr marL="0" lvl="2"/>
            <a:r>
              <a:rPr lang="en-US" sz="1800" dirty="0">
                <a:solidFill>
                  <a:schemeClr val="accent2"/>
                </a:solidFill>
              </a:rPr>
              <a:t>dynamic, </a:t>
            </a:r>
          </a:p>
          <a:p>
            <a:pPr marL="0" lvl="2"/>
            <a:r>
              <a:rPr lang="en-US" sz="1800" dirty="0">
                <a:solidFill>
                  <a:schemeClr val="accent2"/>
                </a:solidFill>
              </a:rPr>
              <a:t>case-sensitive, </a:t>
            </a:r>
          </a:p>
          <a:p>
            <a:pPr marL="0" lvl="2"/>
            <a:r>
              <a:rPr lang="en-US" sz="1800" dirty="0">
                <a:solidFill>
                  <a:schemeClr val="accent2"/>
                </a:solidFill>
              </a:rPr>
              <a:t>interpreted (just-in-time compiled) </a:t>
            </a:r>
          </a:p>
          <a:p>
            <a:pPr marL="0" lvl="1" indent="0">
              <a:buNone/>
            </a:pPr>
            <a:r>
              <a:rPr lang="en-US" sz="2000" dirty="0"/>
              <a:t>…programming language that supports </a:t>
            </a:r>
          </a:p>
          <a:p>
            <a:pPr marL="0" lvl="2"/>
            <a:r>
              <a:rPr lang="en-US" sz="1800" dirty="0">
                <a:solidFill>
                  <a:schemeClr val="accent2"/>
                </a:solidFill>
              </a:rPr>
              <a:t>object-oriented, </a:t>
            </a:r>
          </a:p>
          <a:p>
            <a:pPr marL="0" lvl="2"/>
            <a:r>
              <a:rPr lang="en-US" sz="1800" dirty="0">
                <a:solidFill>
                  <a:schemeClr val="accent2"/>
                </a:solidFill>
              </a:rPr>
              <a:t>imperative, and </a:t>
            </a:r>
          </a:p>
          <a:p>
            <a:pPr marL="0" lvl="2"/>
            <a:r>
              <a:rPr lang="en-US" sz="1800" dirty="0">
                <a:solidFill>
                  <a:schemeClr val="accent2"/>
                </a:solidFill>
              </a:rPr>
              <a:t>declarative (e.g. functional programming) </a:t>
            </a:r>
          </a:p>
          <a:p>
            <a:pPr marL="0" lvl="1" indent="0">
              <a:buNone/>
            </a:pPr>
            <a:r>
              <a:rPr lang="en-US" sz="2000" dirty="0"/>
              <a:t>styles.</a:t>
            </a:r>
          </a:p>
        </p:txBody>
      </p:sp>
      <p:sp>
        <p:nvSpPr>
          <p:cNvPr id="4" name="Rectangle 3">
            <a:extLst>
              <a:ext uri="{FF2B5EF4-FFF2-40B4-BE49-F238E27FC236}">
                <a16:creationId xmlns:a16="http://schemas.microsoft.com/office/drawing/2014/main" id="{CF2A042A-88EC-4372-BE85-01E1B4457D18}"/>
              </a:ext>
            </a:extLst>
          </p:cNvPr>
          <p:cNvSpPr/>
          <p:nvPr/>
        </p:nvSpPr>
        <p:spPr>
          <a:xfrm>
            <a:off x="6713034" y="2292867"/>
            <a:ext cx="4442645" cy="3416320"/>
          </a:xfrm>
          <a:prstGeom prst="rect">
            <a:avLst/>
          </a:prstGeom>
        </p:spPr>
        <p:txBody>
          <a:bodyPr wrap="square" anchor="ctr">
            <a:spAutoFit/>
          </a:bodyPr>
          <a:lstStyle/>
          <a:p>
            <a:r>
              <a:rPr lang="en-US" sz="2400" b="1" dirty="0"/>
              <a:t>Do not confuse JavaScript with the Java programming language. </a:t>
            </a:r>
            <a:r>
              <a:rPr lang="en-US" sz="2400" dirty="0"/>
              <a:t>Both "Java" and "JavaScript" are trademarks or registered trademarks of Oracle in the U.S. and other countries. </a:t>
            </a:r>
          </a:p>
          <a:p>
            <a:r>
              <a:rPr lang="en-US" sz="2400" dirty="0"/>
              <a:t>The two programming languages have very different syntax, semantics, and uses.</a:t>
            </a:r>
          </a:p>
        </p:txBody>
      </p:sp>
    </p:spTree>
    <p:extLst>
      <p:ext uri="{BB962C8B-B14F-4D97-AF65-F5344CB8AC3E}">
        <p14:creationId xmlns:p14="http://schemas.microsoft.com/office/powerpoint/2010/main" val="256444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D41B-EB83-4E31-910D-210E2FDF1FD3}"/>
              </a:ext>
            </a:extLst>
          </p:cNvPr>
          <p:cNvSpPr>
            <a:spLocks noGrp="1"/>
          </p:cNvSpPr>
          <p:nvPr>
            <p:ph type="title"/>
          </p:nvPr>
        </p:nvSpPr>
        <p:spPr/>
        <p:txBody>
          <a:bodyPr/>
          <a:lstStyle/>
          <a:p>
            <a:r>
              <a:rPr lang="en-US" dirty="0"/>
              <a:t>Is there an official JS reference?</a:t>
            </a:r>
          </a:p>
        </p:txBody>
      </p:sp>
      <p:sp>
        <p:nvSpPr>
          <p:cNvPr id="3" name="Content Placeholder 2">
            <a:extLst>
              <a:ext uri="{FF2B5EF4-FFF2-40B4-BE49-F238E27FC236}">
                <a16:creationId xmlns:a16="http://schemas.microsoft.com/office/drawing/2014/main" id="{032450CD-8B50-4B1A-B0C4-F5DB9358989B}"/>
              </a:ext>
            </a:extLst>
          </p:cNvPr>
          <p:cNvSpPr>
            <a:spLocks noGrp="1"/>
          </p:cNvSpPr>
          <p:nvPr>
            <p:ph idx="1"/>
          </p:nvPr>
        </p:nvSpPr>
        <p:spPr/>
        <p:txBody>
          <a:bodyPr/>
          <a:lstStyle/>
          <a:p>
            <a:r>
              <a:rPr lang="en-US" dirty="0"/>
              <a:t>Nope. We’ll use these.</a:t>
            </a:r>
            <a:endParaRPr lang="en-US" dirty="0">
              <a:hlinkClick r:id="rId2"/>
            </a:endParaRPr>
          </a:p>
          <a:p>
            <a:r>
              <a:rPr lang="en-US" dirty="0">
                <a:hlinkClick r:id="rId2"/>
              </a:rPr>
              <a:t>https://developer.mozilla.org/en-US/docs/Web/JavaScript/Guide</a:t>
            </a:r>
            <a:endParaRPr lang="en-US" dirty="0"/>
          </a:p>
          <a:p>
            <a:r>
              <a:rPr lang="en-US" dirty="0">
                <a:hlinkClick r:id="rId3"/>
              </a:rPr>
              <a:t>The Modern JavaScript Tutorial</a:t>
            </a:r>
            <a:endParaRPr lang="en-US" dirty="0"/>
          </a:p>
          <a:p>
            <a:r>
              <a:rPr lang="en-US" dirty="0">
                <a:hlinkClick r:id="rId4"/>
              </a:rPr>
              <a:t>https://en.wikipedia.org/wiki/JavaScript</a:t>
            </a:r>
            <a:endParaRPr lang="en-US" dirty="0"/>
          </a:p>
        </p:txBody>
      </p:sp>
    </p:spTree>
    <p:extLst>
      <p:ext uri="{BB962C8B-B14F-4D97-AF65-F5344CB8AC3E}">
        <p14:creationId xmlns:p14="http://schemas.microsoft.com/office/powerpoint/2010/main" val="322936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31A5-2AB4-4B9B-A36A-9CEE5971A126}"/>
              </a:ext>
            </a:extLst>
          </p:cNvPr>
          <p:cNvSpPr>
            <a:spLocks noGrp="1"/>
          </p:cNvSpPr>
          <p:nvPr>
            <p:ph type="title"/>
          </p:nvPr>
        </p:nvSpPr>
        <p:spPr/>
        <p:txBody>
          <a:bodyPr>
            <a:normAutofit fontScale="90000"/>
          </a:bodyPr>
          <a:lstStyle/>
          <a:p>
            <a:r>
              <a:rPr lang="en-US" sz="4900" dirty="0"/>
              <a:t>JavaScript – </a:t>
            </a:r>
            <a:br>
              <a:rPr lang="en-US" sz="4900" dirty="0"/>
            </a:br>
            <a:r>
              <a:rPr lang="en-US" sz="4900" dirty="0"/>
              <a:t>Declaring Variables (</a:t>
            </a:r>
            <a:r>
              <a:rPr lang="en-US" sz="4900" b="1" i="1" dirty="0"/>
              <a:t>var</a:t>
            </a:r>
            <a:r>
              <a:rPr lang="en-US" sz="4900" dirty="0"/>
              <a:t> and </a:t>
            </a:r>
            <a:r>
              <a:rPr lang="en-US" sz="4900" b="1" i="1" dirty="0"/>
              <a:t>let</a:t>
            </a:r>
            <a:r>
              <a:rPr lang="en-US" sz="4900" dirty="0"/>
              <a:t>)</a:t>
            </a:r>
            <a:br>
              <a:rPr lang="en-US" dirty="0"/>
            </a:br>
            <a:r>
              <a:rPr lang="en-US" sz="1400" dirty="0">
                <a:hlinkClick r:id="rId2"/>
              </a:rPr>
              <a:t>https://developer.mozilla.org/en-US/docs/Learn/Getting_started_with_the_web/JavaScript_basics</a:t>
            </a:r>
            <a:br>
              <a:rPr lang="en-US" sz="1400" dirty="0"/>
            </a:br>
            <a:r>
              <a:rPr lang="en-US" sz="1400" dirty="0">
                <a:hlinkClick r:id="rId3"/>
              </a:rPr>
              <a:t>https://developer.mozilla.org/en-US/docs/Learn/JavaScript/First_steps/Variables#The_difference_between_var_and_let</a:t>
            </a:r>
            <a:endParaRPr lang="en-US" dirty="0"/>
          </a:p>
        </p:txBody>
      </p:sp>
      <p:sp>
        <p:nvSpPr>
          <p:cNvPr id="3" name="Content Placeholder 2">
            <a:extLst>
              <a:ext uri="{FF2B5EF4-FFF2-40B4-BE49-F238E27FC236}">
                <a16:creationId xmlns:a16="http://schemas.microsoft.com/office/drawing/2014/main" id="{068823C8-4F8D-4D2A-8A4F-BEEB43C3C98A}"/>
              </a:ext>
            </a:extLst>
          </p:cNvPr>
          <p:cNvSpPr>
            <a:spLocks noGrp="1"/>
          </p:cNvSpPr>
          <p:nvPr>
            <p:ph idx="1"/>
          </p:nvPr>
        </p:nvSpPr>
        <p:spPr>
          <a:xfrm>
            <a:off x="1097279" y="1930400"/>
            <a:ext cx="6714631" cy="4515556"/>
          </a:xfrm>
        </p:spPr>
        <p:txBody>
          <a:bodyPr anchor="ctr">
            <a:noAutofit/>
          </a:bodyPr>
          <a:lstStyle/>
          <a:p>
            <a:r>
              <a:rPr lang="en-US" sz="2000" dirty="0"/>
              <a:t>JS creates variables in two ways. ‘</a:t>
            </a:r>
            <a:r>
              <a:rPr lang="en-US" sz="2000" b="1" i="1" dirty="0"/>
              <a:t>let</a:t>
            </a:r>
            <a:r>
              <a:rPr lang="en-US" sz="2000" dirty="0"/>
              <a:t> ’ and ‘</a:t>
            </a:r>
            <a:r>
              <a:rPr lang="en-US" sz="2000" b="1" i="1" dirty="0"/>
              <a:t>var</a:t>
            </a:r>
            <a:r>
              <a:rPr lang="en-US" sz="2000" dirty="0"/>
              <a:t>’ </a:t>
            </a:r>
          </a:p>
          <a:p>
            <a:r>
              <a:rPr lang="en-US" sz="2000" dirty="0"/>
              <a:t>When JavaScript was first created, there was only </a:t>
            </a:r>
            <a:r>
              <a:rPr lang="en-US" sz="2000" b="1" i="1" dirty="0"/>
              <a:t>var</a:t>
            </a:r>
            <a:r>
              <a:rPr lang="en-US" sz="2000" dirty="0"/>
              <a:t>, which works fine in most cases, but its design can be confusing. If you write a multiline JavaScript program that declares and initializes a variable, you can declare a variable with </a:t>
            </a:r>
            <a:r>
              <a:rPr lang="en-US" sz="2000" b="1" i="1" dirty="0"/>
              <a:t>var</a:t>
            </a:r>
            <a:r>
              <a:rPr lang="en-US" sz="2000" dirty="0"/>
              <a:t> after you initialize it and, because of </a:t>
            </a:r>
            <a:r>
              <a:rPr lang="en-US" sz="2000" dirty="0">
                <a:hlinkClick r:id="rId4"/>
              </a:rPr>
              <a:t>hoisting</a:t>
            </a:r>
            <a:r>
              <a:rPr lang="en-US" sz="2000" dirty="0"/>
              <a:t>, it will still work. You can also redeclare a variable multiple times with </a:t>
            </a:r>
            <a:r>
              <a:rPr lang="en-US" sz="2000" b="1" i="1" dirty="0"/>
              <a:t>var</a:t>
            </a:r>
            <a:r>
              <a:rPr lang="en-US" sz="2000" dirty="0"/>
              <a:t>. </a:t>
            </a:r>
          </a:p>
          <a:p>
            <a:pPr algn="ctr"/>
            <a:r>
              <a:rPr lang="en-US" sz="2400" b="1" i="1" u="sng" dirty="0">
                <a:solidFill>
                  <a:srgbClr val="FF0000"/>
                </a:solidFill>
              </a:rPr>
              <a:t>let</a:t>
            </a:r>
            <a:r>
              <a:rPr lang="en-US" sz="2400" u="sng" dirty="0">
                <a:solidFill>
                  <a:srgbClr val="FF0000"/>
                </a:solidFill>
              </a:rPr>
              <a:t> was created to fix issues with </a:t>
            </a:r>
            <a:r>
              <a:rPr lang="en-US" sz="2400" b="1" i="1" u="sng" dirty="0">
                <a:solidFill>
                  <a:srgbClr val="FF0000"/>
                </a:solidFill>
              </a:rPr>
              <a:t>var</a:t>
            </a:r>
            <a:r>
              <a:rPr lang="en-US" sz="2400" u="sng" dirty="0">
                <a:solidFill>
                  <a:srgbClr val="FF0000"/>
                </a:solidFill>
              </a:rPr>
              <a:t>.</a:t>
            </a:r>
          </a:p>
          <a:p>
            <a:r>
              <a:rPr lang="en-US" sz="2000" dirty="0"/>
              <a:t>Use </a:t>
            </a:r>
            <a:r>
              <a:rPr lang="en-US" sz="2000" b="1" i="1" dirty="0"/>
              <a:t>let</a:t>
            </a:r>
            <a:r>
              <a:rPr lang="en-US" sz="2000" dirty="0"/>
              <a:t> (rather than </a:t>
            </a:r>
            <a:r>
              <a:rPr lang="en-US" sz="2000" b="1" i="1" dirty="0"/>
              <a:t>var</a:t>
            </a:r>
            <a:r>
              <a:rPr lang="en-US" sz="2000" dirty="0"/>
              <a:t>) </a:t>
            </a:r>
            <a:r>
              <a:rPr lang="en-US" sz="2000" u="sng" dirty="0"/>
              <a:t>unless</a:t>
            </a:r>
            <a:r>
              <a:rPr lang="en-US" sz="2000" dirty="0"/>
              <a:t> you need to support versions of IE below v11</a:t>
            </a:r>
          </a:p>
        </p:txBody>
      </p:sp>
      <p:pic>
        <p:nvPicPr>
          <p:cNvPr id="5" name="Picture 4">
            <a:extLst>
              <a:ext uri="{FF2B5EF4-FFF2-40B4-BE49-F238E27FC236}">
                <a16:creationId xmlns:a16="http://schemas.microsoft.com/office/drawing/2014/main" id="{537017BA-1425-4328-9445-D13AE1E9BD80}"/>
              </a:ext>
            </a:extLst>
          </p:cNvPr>
          <p:cNvPicPr>
            <a:picLocks noChangeAspect="1"/>
          </p:cNvPicPr>
          <p:nvPr/>
        </p:nvPicPr>
        <p:blipFill>
          <a:blip r:embed="rId5"/>
          <a:stretch>
            <a:fillRect/>
          </a:stretch>
        </p:blipFill>
        <p:spPr>
          <a:xfrm>
            <a:off x="8016881" y="2142068"/>
            <a:ext cx="3612932" cy="3488988"/>
          </a:xfrm>
          <a:prstGeom prst="rect">
            <a:avLst/>
          </a:prstGeom>
          <a:effectLst>
            <a:glow rad="63500">
              <a:schemeClr val="accent2"/>
            </a:glow>
          </a:effectLst>
        </p:spPr>
      </p:pic>
      <p:pic>
        <p:nvPicPr>
          <p:cNvPr id="6" name="Picture 5">
            <a:extLst>
              <a:ext uri="{FF2B5EF4-FFF2-40B4-BE49-F238E27FC236}">
                <a16:creationId xmlns:a16="http://schemas.microsoft.com/office/drawing/2014/main" id="{E6BA4A98-D671-42DF-95F8-1415BC9C778F}"/>
              </a:ext>
            </a:extLst>
          </p:cNvPr>
          <p:cNvPicPr>
            <a:picLocks noChangeAspect="1"/>
          </p:cNvPicPr>
          <p:nvPr/>
        </p:nvPicPr>
        <p:blipFill>
          <a:blip r:embed="rId6"/>
          <a:stretch>
            <a:fillRect/>
          </a:stretch>
        </p:blipFill>
        <p:spPr>
          <a:xfrm>
            <a:off x="8016882" y="5834276"/>
            <a:ext cx="3612931" cy="776907"/>
          </a:xfrm>
          <a:prstGeom prst="rect">
            <a:avLst/>
          </a:prstGeom>
          <a:effectLst>
            <a:glow rad="63500">
              <a:schemeClr val="accent2"/>
            </a:glow>
          </a:effectLst>
        </p:spPr>
      </p:pic>
    </p:spTree>
    <p:extLst>
      <p:ext uri="{BB962C8B-B14F-4D97-AF65-F5344CB8AC3E}">
        <p14:creationId xmlns:p14="http://schemas.microsoft.com/office/powerpoint/2010/main" val="325761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fontScale="90000"/>
          </a:bodyPr>
          <a:lstStyle/>
          <a:p>
            <a:r>
              <a:rPr lang="en-US" dirty="0"/>
              <a:t>JavaScript – </a:t>
            </a:r>
            <a:br>
              <a:rPr lang="en-US" dirty="0"/>
            </a:br>
            <a:r>
              <a:rPr lang="en-US" dirty="0"/>
              <a:t>Basic Variable Declaration Rules</a:t>
            </a:r>
            <a:br>
              <a:rPr lang="en-US" dirty="0"/>
            </a:br>
            <a:r>
              <a:rPr lang="en-US" sz="1600" dirty="0">
                <a:hlinkClick r:id="rId2"/>
              </a:rPr>
              <a:t>https://javascript.info/variables#a-variable</a:t>
            </a:r>
            <a:endParaRPr lang="en-US" dirty="0"/>
          </a:p>
        </p:txBody>
      </p:sp>
      <p:sp>
        <p:nvSpPr>
          <p:cNvPr id="6" name="Rectangle 5">
            <a:extLst>
              <a:ext uri="{FF2B5EF4-FFF2-40B4-BE49-F238E27FC236}">
                <a16:creationId xmlns:a16="http://schemas.microsoft.com/office/drawing/2014/main" id="{9BC7A5B5-2854-47C6-899D-113EBD0FC947}"/>
              </a:ext>
            </a:extLst>
          </p:cNvPr>
          <p:cNvSpPr/>
          <p:nvPr/>
        </p:nvSpPr>
        <p:spPr>
          <a:xfrm>
            <a:off x="270933" y="1882426"/>
            <a:ext cx="6942667"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Variables can be considered objects with helper methods. </a:t>
            </a:r>
            <a:r>
              <a:rPr lang="en-US" dirty="0">
                <a:hlinkClick r:id="rId3"/>
              </a:rPr>
              <a:t>(more)</a:t>
            </a:r>
            <a:r>
              <a:rPr lang="en-US" dirty="0"/>
              <a:t> </a:t>
            </a:r>
          </a:p>
          <a:p>
            <a:pPr marL="285750" indent="-285750">
              <a:buFont typeface="Arial" panose="020B0604020202020204" pitchFamily="34" charset="0"/>
              <a:buChar char="•"/>
            </a:pPr>
            <a:r>
              <a:rPr lang="en-US" dirty="0"/>
              <a:t>You don’t have to declare variable types in JavaScript. </a:t>
            </a:r>
          </a:p>
          <a:p>
            <a:pPr marL="285750" indent="-285750">
              <a:buFont typeface="Arial" panose="020B0604020202020204" pitchFamily="34" charset="0"/>
              <a:buChar char="•"/>
            </a:pPr>
            <a:r>
              <a:rPr lang="en-US" dirty="0"/>
              <a:t>Numbers don’t need quotes, but strings and chars do.</a:t>
            </a:r>
          </a:p>
          <a:p>
            <a:pPr marL="285750" indent="-285750">
              <a:buFont typeface="Arial" panose="020B0604020202020204" pitchFamily="34" charset="0"/>
              <a:buChar char="•"/>
            </a:pPr>
            <a:r>
              <a:rPr lang="en-US" dirty="0"/>
              <a:t>You an declare multiple variables in one line.</a:t>
            </a:r>
          </a:p>
          <a:p>
            <a:pPr marL="285750" indent="-285750">
              <a:buFont typeface="Arial" panose="020B0604020202020204" pitchFamily="34" charset="0"/>
              <a:buChar char="•"/>
            </a:pPr>
            <a:r>
              <a:rPr lang="en-US" dirty="0"/>
              <a:t>camelCase is conventionally used for variables</a:t>
            </a:r>
          </a:p>
          <a:p>
            <a:pPr marL="285750" indent="-285750">
              <a:buFont typeface="Arial" panose="020B0604020202020204" pitchFamily="34" charset="0"/>
              <a:buChar char="•"/>
            </a:pPr>
            <a:r>
              <a:rPr lang="en-US" dirty="0"/>
              <a:t>Variables cannot start with a number.</a:t>
            </a:r>
          </a:p>
          <a:p>
            <a:pPr marL="285750" indent="-285750">
              <a:buFont typeface="Arial" panose="020B0604020202020204" pitchFamily="34" charset="0"/>
              <a:buChar char="•"/>
            </a:pPr>
            <a:r>
              <a:rPr lang="en-US" dirty="0"/>
              <a:t>Variables are case-sensitive.</a:t>
            </a:r>
          </a:p>
          <a:p>
            <a:pPr marL="285750" indent="-285750">
              <a:buFont typeface="Arial" panose="020B0604020202020204" pitchFamily="34" charset="0"/>
              <a:buChar char="•"/>
            </a:pPr>
            <a:r>
              <a:rPr lang="en-US" dirty="0"/>
              <a:t>Conventionally , Latin chars (0-9, a-z, A-Z) are used for variables. </a:t>
            </a:r>
          </a:p>
          <a:p>
            <a:pPr marL="285750" indent="-285750">
              <a:buFont typeface="Arial" panose="020B0604020202020204" pitchFamily="34" charset="0"/>
              <a:buChar char="•"/>
            </a:pPr>
            <a:r>
              <a:rPr lang="en-US" dirty="0"/>
              <a:t>Don’t use </a:t>
            </a:r>
            <a:r>
              <a:rPr lang="en-US" dirty="0">
                <a:hlinkClick r:id="rId4"/>
              </a:rPr>
              <a:t>JS keywords</a:t>
            </a:r>
            <a:r>
              <a:rPr lang="en-US" dirty="0"/>
              <a:t>.</a:t>
            </a:r>
          </a:p>
          <a:p>
            <a:pPr marL="285750" indent="-285750">
              <a:buFont typeface="Arial" panose="020B0604020202020204" pitchFamily="34" charset="0"/>
              <a:buChar char="•"/>
            </a:pPr>
            <a:r>
              <a:rPr lang="en-US" dirty="0"/>
              <a:t>Place </a:t>
            </a:r>
            <a:r>
              <a:rPr lang="en-US" b="1" i="1" dirty="0"/>
              <a:t>“use strict”;</a:t>
            </a:r>
            <a:r>
              <a:rPr lang="en-US" dirty="0"/>
              <a:t> at the top of .</a:t>
            </a:r>
            <a:r>
              <a:rPr lang="en-US" dirty="0" err="1"/>
              <a:t>js</a:t>
            </a:r>
            <a:r>
              <a:rPr lang="en-US" dirty="0"/>
              <a:t> files to enforce newer conventions (like declaring a variable before defining it).</a:t>
            </a:r>
          </a:p>
          <a:p>
            <a:pPr marL="285750" indent="-285750">
              <a:buFont typeface="Arial" panose="020B0604020202020204" pitchFamily="34" charset="0"/>
              <a:buChar char="•"/>
            </a:pPr>
            <a:r>
              <a:rPr lang="en-US" dirty="0"/>
              <a:t>Declare an unchanging variable with </a:t>
            </a:r>
            <a:r>
              <a:rPr lang="en-US" b="1" i="1" dirty="0"/>
              <a:t>const</a:t>
            </a:r>
            <a:r>
              <a:rPr lang="en-US" dirty="0"/>
              <a:t>.</a:t>
            </a:r>
            <a:endParaRPr lang="en-US" b="1" i="1" dirty="0"/>
          </a:p>
          <a:p>
            <a:pPr marL="285750" indent="-285750">
              <a:buFont typeface="Arial" panose="020B0604020202020204" pitchFamily="34" charset="0"/>
              <a:buChar char="•"/>
            </a:pPr>
            <a:r>
              <a:rPr lang="en-US" dirty="0"/>
              <a:t>Use ALL CAPS for const variables known before compile-time.</a:t>
            </a:r>
          </a:p>
          <a:p>
            <a:pPr marL="285750" indent="-285750">
              <a:buFont typeface="Arial" panose="020B0604020202020204" pitchFamily="34" charset="0"/>
              <a:buChar char="•"/>
            </a:pPr>
            <a:r>
              <a:rPr lang="en-US" dirty="0"/>
              <a:t>Use </a:t>
            </a:r>
            <a:r>
              <a:rPr lang="en-US" u="sng" dirty="0"/>
              <a:t>meaningful</a:t>
            </a:r>
            <a:r>
              <a:rPr lang="en-US" dirty="0"/>
              <a:t> names for variables.</a:t>
            </a:r>
          </a:p>
          <a:p>
            <a:pPr marL="285750" indent="-285750">
              <a:buFont typeface="Arial" panose="020B0604020202020204" pitchFamily="34" charset="0"/>
              <a:buChar char="•"/>
            </a:pPr>
            <a:r>
              <a:rPr lang="en-US" dirty="0"/>
              <a:t>JS is </a:t>
            </a:r>
            <a:r>
              <a:rPr lang="en-US" b="1" i="1" dirty="0"/>
              <a:t>dynamically typed</a:t>
            </a:r>
            <a:r>
              <a:rPr lang="en-US" dirty="0"/>
              <a:t>. This means a variable can be a string and then be a number and then be a float.</a:t>
            </a:r>
          </a:p>
        </p:txBody>
      </p:sp>
      <p:pic>
        <p:nvPicPr>
          <p:cNvPr id="7" name="Picture 6">
            <a:extLst>
              <a:ext uri="{FF2B5EF4-FFF2-40B4-BE49-F238E27FC236}">
                <a16:creationId xmlns:a16="http://schemas.microsoft.com/office/drawing/2014/main" id="{EBCEEDC8-8651-4528-A34B-FCEC235C1B19}"/>
              </a:ext>
            </a:extLst>
          </p:cNvPr>
          <p:cNvPicPr>
            <a:picLocks noChangeAspect="1"/>
          </p:cNvPicPr>
          <p:nvPr/>
        </p:nvPicPr>
        <p:blipFill>
          <a:blip r:embed="rId5"/>
          <a:stretch>
            <a:fillRect/>
          </a:stretch>
        </p:blipFill>
        <p:spPr>
          <a:xfrm>
            <a:off x="7032983" y="2482590"/>
            <a:ext cx="4700298" cy="260610"/>
          </a:xfrm>
          <a:prstGeom prst="rect">
            <a:avLst/>
          </a:prstGeom>
          <a:effectLst>
            <a:glow rad="63500">
              <a:schemeClr val="accent2"/>
            </a:glow>
          </a:effectLst>
        </p:spPr>
      </p:pic>
      <p:pic>
        <p:nvPicPr>
          <p:cNvPr id="8" name="Picture 7">
            <a:extLst>
              <a:ext uri="{FF2B5EF4-FFF2-40B4-BE49-F238E27FC236}">
                <a16:creationId xmlns:a16="http://schemas.microsoft.com/office/drawing/2014/main" id="{991DF5CF-547E-4588-BF23-6EEB027A4CC7}"/>
              </a:ext>
            </a:extLst>
          </p:cNvPr>
          <p:cNvPicPr>
            <a:picLocks noChangeAspect="1"/>
          </p:cNvPicPr>
          <p:nvPr/>
        </p:nvPicPr>
        <p:blipFill>
          <a:blip r:embed="rId6"/>
          <a:stretch>
            <a:fillRect/>
          </a:stretch>
        </p:blipFill>
        <p:spPr>
          <a:xfrm>
            <a:off x="7032983" y="3835378"/>
            <a:ext cx="4700298" cy="914900"/>
          </a:xfrm>
          <a:prstGeom prst="rect">
            <a:avLst/>
          </a:prstGeom>
          <a:effectLst>
            <a:glow rad="63500">
              <a:schemeClr val="accent2"/>
            </a:glow>
          </a:effectLst>
        </p:spPr>
      </p:pic>
      <p:pic>
        <p:nvPicPr>
          <p:cNvPr id="9" name="Picture 8">
            <a:extLst>
              <a:ext uri="{FF2B5EF4-FFF2-40B4-BE49-F238E27FC236}">
                <a16:creationId xmlns:a16="http://schemas.microsoft.com/office/drawing/2014/main" id="{46C59B3D-1479-47BF-9F30-0525D73809D1}"/>
              </a:ext>
            </a:extLst>
          </p:cNvPr>
          <p:cNvPicPr>
            <a:picLocks noChangeAspect="1"/>
          </p:cNvPicPr>
          <p:nvPr/>
        </p:nvPicPr>
        <p:blipFill>
          <a:blip r:embed="rId7"/>
          <a:stretch>
            <a:fillRect/>
          </a:stretch>
        </p:blipFill>
        <p:spPr>
          <a:xfrm>
            <a:off x="7032983" y="3084631"/>
            <a:ext cx="4700298" cy="404397"/>
          </a:xfrm>
          <a:prstGeom prst="rect">
            <a:avLst/>
          </a:prstGeom>
          <a:effectLst>
            <a:glow rad="63500">
              <a:schemeClr val="accent2"/>
            </a:glow>
          </a:effectLst>
        </p:spPr>
      </p:pic>
      <p:pic>
        <p:nvPicPr>
          <p:cNvPr id="10" name="Picture 9">
            <a:extLst>
              <a:ext uri="{FF2B5EF4-FFF2-40B4-BE49-F238E27FC236}">
                <a16:creationId xmlns:a16="http://schemas.microsoft.com/office/drawing/2014/main" id="{DB423678-46A9-44F4-9394-C2FEEC67CC33}"/>
              </a:ext>
            </a:extLst>
          </p:cNvPr>
          <p:cNvPicPr>
            <a:picLocks noChangeAspect="1"/>
          </p:cNvPicPr>
          <p:nvPr/>
        </p:nvPicPr>
        <p:blipFill>
          <a:blip r:embed="rId8"/>
          <a:stretch>
            <a:fillRect/>
          </a:stretch>
        </p:blipFill>
        <p:spPr>
          <a:xfrm>
            <a:off x="7032983" y="5170470"/>
            <a:ext cx="4700298" cy="436281"/>
          </a:xfrm>
          <a:prstGeom prst="rect">
            <a:avLst/>
          </a:prstGeom>
          <a:effectLst>
            <a:glow rad="63500">
              <a:schemeClr val="accent2"/>
            </a:glow>
          </a:effectLst>
        </p:spPr>
      </p:pic>
      <p:cxnSp>
        <p:nvCxnSpPr>
          <p:cNvPr id="12" name="Straight Arrow Connector 11">
            <a:extLst>
              <a:ext uri="{FF2B5EF4-FFF2-40B4-BE49-F238E27FC236}">
                <a16:creationId xmlns:a16="http://schemas.microsoft.com/office/drawing/2014/main" id="{81F99080-4E4B-44E1-8310-108E200BBD55}"/>
              </a:ext>
            </a:extLst>
          </p:cNvPr>
          <p:cNvCxnSpPr/>
          <p:nvPr/>
        </p:nvCxnSpPr>
        <p:spPr>
          <a:xfrm>
            <a:off x="5836356" y="2612895"/>
            <a:ext cx="11176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81DC6932-3869-445C-8A42-43C8D8134669}"/>
              </a:ext>
            </a:extLst>
          </p:cNvPr>
          <p:cNvCxnSpPr>
            <a:cxnSpLocks/>
          </p:cNvCxnSpPr>
          <p:nvPr/>
        </p:nvCxnSpPr>
        <p:spPr>
          <a:xfrm flipV="1">
            <a:off x="4978400" y="2743200"/>
            <a:ext cx="1975556" cy="18013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85BCC3F-6772-4CDC-8344-9A782DB5F61F}"/>
              </a:ext>
            </a:extLst>
          </p:cNvPr>
          <p:cNvCxnSpPr>
            <a:cxnSpLocks/>
          </p:cNvCxnSpPr>
          <p:nvPr/>
        </p:nvCxnSpPr>
        <p:spPr>
          <a:xfrm>
            <a:off x="5164668" y="3157557"/>
            <a:ext cx="1789288" cy="12927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BA78F39-7BB8-4020-813C-33CA61440594}"/>
              </a:ext>
            </a:extLst>
          </p:cNvPr>
          <p:cNvCxnSpPr>
            <a:cxnSpLocks/>
          </p:cNvCxnSpPr>
          <p:nvPr/>
        </p:nvCxnSpPr>
        <p:spPr>
          <a:xfrm flipV="1">
            <a:off x="5966178" y="4012465"/>
            <a:ext cx="987778" cy="81945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B8E940E1-0F66-4455-8B1F-07CF9877EFD7}"/>
              </a:ext>
            </a:extLst>
          </p:cNvPr>
          <p:cNvCxnSpPr>
            <a:cxnSpLocks/>
          </p:cNvCxnSpPr>
          <p:nvPr/>
        </p:nvCxnSpPr>
        <p:spPr>
          <a:xfrm>
            <a:off x="5830712" y="2347606"/>
            <a:ext cx="1123244" cy="13498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6AB5C52-CCAE-44AC-8C37-9EDF64A70B9C}"/>
              </a:ext>
            </a:extLst>
          </p:cNvPr>
          <p:cNvPicPr>
            <a:picLocks noChangeAspect="1"/>
          </p:cNvPicPr>
          <p:nvPr/>
        </p:nvPicPr>
        <p:blipFill>
          <a:blip r:embed="rId9"/>
          <a:stretch>
            <a:fillRect/>
          </a:stretch>
        </p:blipFill>
        <p:spPr>
          <a:xfrm>
            <a:off x="7032983" y="5897638"/>
            <a:ext cx="4700298" cy="866891"/>
          </a:xfrm>
          <a:prstGeom prst="rect">
            <a:avLst/>
          </a:prstGeom>
          <a:effectLst>
            <a:glow rad="63500">
              <a:schemeClr val="accent2"/>
            </a:glow>
          </a:effectLst>
        </p:spPr>
      </p:pic>
      <p:cxnSp>
        <p:nvCxnSpPr>
          <p:cNvPr id="36" name="Straight Arrow Connector 35">
            <a:extLst>
              <a:ext uri="{FF2B5EF4-FFF2-40B4-BE49-F238E27FC236}">
                <a16:creationId xmlns:a16="http://schemas.microsoft.com/office/drawing/2014/main" id="{52FFC96E-3194-46E1-AFD0-463FD1FBA73E}"/>
              </a:ext>
            </a:extLst>
          </p:cNvPr>
          <p:cNvCxnSpPr>
            <a:cxnSpLocks/>
          </p:cNvCxnSpPr>
          <p:nvPr/>
        </p:nvCxnSpPr>
        <p:spPr>
          <a:xfrm>
            <a:off x="4386649" y="6206915"/>
            <a:ext cx="3255929" cy="3644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 name="Connector: Elbow 3">
            <a:extLst>
              <a:ext uri="{FF2B5EF4-FFF2-40B4-BE49-F238E27FC236}">
                <a16:creationId xmlns:a16="http://schemas.microsoft.com/office/drawing/2014/main" id="{E85379A0-8680-4340-BCC2-3097F20797D3}"/>
              </a:ext>
            </a:extLst>
          </p:cNvPr>
          <p:cNvCxnSpPr>
            <a:cxnSpLocks/>
          </p:cNvCxnSpPr>
          <p:nvPr/>
        </p:nvCxnSpPr>
        <p:spPr>
          <a:xfrm>
            <a:off x="4300151" y="5606751"/>
            <a:ext cx="2653805" cy="12700"/>
          </a:xfrm>
          <a:prstGeom prst="bentConnector3">
            <a:avLst>
              <a:gd name="adj1" fmla="val -1684"/>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14FF48D7-8CBF-4596-BD1E-EED5D8D31FD2}"/>
              </a:ext>
            </a:extLst>
          </p:cNvPr>
          <p:cNvCxnSpPr>
            <a:cxnSpLocks/>
          </p:cNvCxnSpPr>
          <p:nvPr/>
        </p:nvCxnSpPr>
        <p:spPr>
          <a:xfrm>
            <a:off x="6604005" y="5388327"/>
            <a:ext cx="349951" cy="12700"/>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38B6B24A-4128-40F4-B1C8-9210C9D7E398}"/>
              </a:ext>
            </a:extLst>
          </p:cNvPr>
          <p:cNvCxnSpPr>
            <a:cxnSpLocks/>
          </p:cNvCxnSpPr>
          <p:nvPr/>
        </p:nvCxnSpPr>
        <p:spPr>
          <a:xfrm>
            <a:off x="4832860" y="5081611"/>
            <a:ext cx="2200123" cy="161650"/>
          </a:xfrm>
          <a:prstGeom prst="bentConnector3">
            <a:avLst>
              <a:gd name="adj1" fmla="val 92684"/>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962233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{A71D3352-58BE-4DA6-B61F-53FC38EEDCB0}tf56160789</Template>
  <TotalTime>0</TotalTime>
  <Words>4285</Words>
  <Application>Microsoft Office PowerPoint</Application>
  <PresentationFormat>Widescreen</PresentationFormat>
  <Paragraphs>327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Bookman Old Style</vt:lpstr>
      <vt:lpstr>Calibri</vt:lpstr>
      <vt:lpstr>Franklin Gothic Book</vt:lpstr>
      <vt:lpstr>1_RetrospectVTI</vt:lpstr>
      <vt:lpstr>JavaScript</vt:lpstr>
      <vt:lpstr>JavaScript (JS) is a programming language that conforms to the ECMAScript specification. JavaScript is high-level, often just-in-time compiled, and multi-paradigm. It has curly-bracket syntax, dynamic typing, prototype-based object-orientation, and first-class functions.</vt:lpstr>
      <vt:lpstr>Sample .HTML doc</vt:lpstr>
      <vt:lpstr>Chrome Debugging – Overview https://javascript.info/debugging-chrome</vt:lpstr>
      <vt:lpstr>JavaScript – Overview https://www.w3schools.com/js/default.asp</vt:lpstr>
      <vt:lpstr>JavaScript – Overview https://developer.mozilla.org/en-US/docs/Web/JavaScript</vt:lpstr>
      <vt:lpstr>Is there an official JS reference?</vt:lpstr>
      <vt:lpstr>JavaScript –  Declaring Variables (var and let) https://developer.mozilla.org/en-US/docs/Learn/Getting_started_with_the_web/JavaScript_basics https://developer.mozilla.org/en-US/docs/Learn/JavaScript/First_steps/Variables#The_difference_between_var_and_let</vt:lpstr>
      <vt:lpstr>JavaScript –  Basic Variable Declaration Rules https://javascript.info/variables#a-variable</vt:lpstr>
      <vt:lpstr>JavaScript – Primitive DataTypes https://javascript.info/types</vt:lpstr>
      <vt:lpstr>JavaScript –  Object Data Type and Misc. https://javascript.info/types</vt:lpstr>
      <vt:lpstr>Operands and Operators https://developer.mozilla.org/en-US/docs/Learn/JavaScript/First_steps/A_first_splash https://javascript.info/operators#terms-unary-binary-operand</vt:lpstr>
      <vt:lpstr>Operator precedence https://javascript.info/operators#operator-precedence https://developer.mozilla.org/en/JavaScript/Reference/operators/operator_precedence</vt:lpstr>
      <vt:lpstr>More Operators https://javascript.info/operators</vt:lpstr>
      <vt:lpstr>JS – =, ==, and === Operators https://javascript.info/object#copying-by-reference</vt:lpstr>
      <vt:lpstr>Truthy/Falsy https://javascript.info/logical-operators https://developer.mozilla.org/en-US/docs/Glossary/Truthy https://developer.mozilla.org/en-US/docs/Glossary/Falsy</vt:lpstr>
      <vt:lpstr>JavaScript – Math Helper Functions https://developer.mozilla.org/en-US/docs/Web/JavaScript/Reference/Global_Objects/Math</vt:lpstr>
      <vt:lpstr>Map and Weak Map https://javascript.info/map-set#map https://javascript.info/weakmap-weakset#weakmap</vt:lpstr>
      <vt:lpstr>Set and Weak Set https://javascript.info/weakmap-weakset#weakset https://javascript.info/map-set#set</vt:lpstr>
      <vt:lpstr>JavaScript – Function Declarations https://javascript.info/function-basics</vt:lpstr>
      <vt:lpstr>JavaScript – Functions https://javascript.info/function-basics</vt:lpstr>
      <vt:lpstr>JavaScript – Function Expressions https://javascript.info/function-expressions</vt:lpstr>
      <vt:lpstr>Arrow Functions https://javascript.info/arrow-functions-basics</vt:lpstr>
      <vt:lpstr>JavaScript – Callback Functions https://javascript.info/function-expressions#callback-functions</vt:lpstr>
      <vt:lpstr>Scope with Nested Functions https://javascript.info/closure</vt:lpstr>
      <vt:lpstr>Scope and Closure https://developer.mozilla.org/en-US/docs/Web/JavaScript/Closures</vt:lpstr>
      <vt:lpstr>Scope and Closure https://developer.mozilla.org/en-US/docs/Web/JavaScript/Closures</vt:lpstr>
      <vt:lpstr>Try/Catch/Finally https://javascript.info/try-catch#the-try-catch-syntax</vt:lpstr>
      <vt:lpstr>JSON and JSON Methods https://javascript.info/json</vt:lpstr>
      <vt:lpstr>JSON.parse https://javascript.info/json#json-parse</vt:lpstr>
      <vt:lpstr>JavaScript – Type Conversion</vt:lpstr>
      <vt:lpstr>Interaction: alert, prompt, confirm https://javascript.info/alert-prompt-confirm</vt:lpstr>
      <vt:lpstr>Event Listeners and Event Handlers https://developer.mozilla.org/en-US/docs/Learn/JavaScript/First_steps/A_first_splash</vt:lpstr>
      <vt:lpstr>Bubbling and Capture https://developer.mozilla.org/en-US/docs/Web/API/Document_Object_Model/Examples#Example_5:_Event_Propagation https://developer.mozilla.org/en-US/docs/Learn/JavaScript/Building_blocks/Events</vt:lpstr>
      <vt:lpstr>Bubbling and Capture https://developer.mozilla.org/en-US/docs/Web/API/Document_Object_Model/Examples#Example_5:_Event_Propagation https://developer.mozilla.org/en-US/docs/Learn/JavaScript/Building_blocks/Events</vt:lpstr>
      <vt:lpstr>Things that are the same as in 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2020-04-04T19:40:04Z</dcterms:created>
  <dcterms:modified xsi:type="dcterms:W3CDTF">2020-04-10T16:25:24Z</dcterms:modified>
</cp:coreProperties>
</file>